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3"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Nunito" panose="02000503030000020003" pitchFamily="2" charset="0"/>
      <p:regular r:id="rId28"/>
      <p:bold r:id="rId29"/>
      <p:italic r:id="rId30"/>
      <p:boldItalic r:id="rId31"/>
    </p:embeddedFont>
    <p:embeddedFont>
      <p:font typeface="Tahoma" panose="020B0604030504040204" pitchFamily="3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Yen-Lin Wu" initials="" lastIdx="3" clrIdx="0"/>
  <p:cmAuthor id="1" name="Nikhil"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E61D07-8276-4406-BBD7-D4A391926D65}">
  <a:tblStyle styleId="{6EE61D07-8276-4406-BBD7-D4A391926D6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6-16T07:04:03.277" idx="1">
    <p:pos x="1420" y="1680"/>
    <p:text>One is quarter car model and the other is the full car</p:text>
  </p:cm>
  <p:cm authorId="0" dt="2020-06-16T07:04:32.779" idx="2">
    <p:pos x="1420" y="1680"/>
    <p:text>but 450*4 is not 1500 tho?</p:text>
  </p:cm>
  <p:cm authorId="0" dt="2020-06-16T07:04:57.364" idx="3">
    <p:pos x="1420" y="1680"/>
    <p:text>ur spec says vehicle mass is 1500</p:text>
  </p:cm>
  <p:cm authorId="0" dt="2020-06-16T08:49:55.127" idx="1">
    <p:pos x="1420" y="1680"/>
    <p:text>Why are there 2 masses?</p:text>
  </p:cm>
  <p:cm authorId="1" dt="2020-06-16T08:49:55.127" idx="2">
    <p:pos x="1420" y="1680"/>
    <p:text>Need not match the same spec. Quarter car model was done in Matlab and for LQR implementation. Once proof of concept was verified it was implemented to the car. specs need not match.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ntrol_loop" TargetMode="External"/><Relationship Id="rId7" Type="http://schemas.openxmlformats.org/officeDocument/2006/relationships/hyperlink" Target="https://en.wikipedia.org/wiki/PID_controller#Limitations_of_PID_control"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Nyquist_stability_criterion" TargetMode="External"/><Relationship Id="rId5" Type="http://schemas.openxmlformats.org/officeDocument/2006/relationships/hyperlink" Target="https://en.wikipedia.org/wiki/Optimal_control" TargetMode="External"/><Relationship Id="rId4" Type="http://schemas.openxmlformats.org/officeDocument/2006/relationships/hyperlink" Target="https://en.wikipedia.org/wiki/Feedbac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888b81a5b0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888b81a5b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0cd8e83c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0cd8e83c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89be4e9edc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89be4e9ed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9ae2fb1a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9ae2fb1a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9ae2fb1ac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9ae2fb1a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80cd8e83c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80cd8e83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89be4e9edc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89be4e9edc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9be4e9ed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9be4e9ed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89d21f25a8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89d21f25a8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888b81a5b0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888b81a5b0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89d54da004_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89d54da004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89d54da004_5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89d54da004_5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89d54da004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89d54da004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9d54da004_2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89d54da00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89ae2fb1ac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89ae2fb1ac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89ae2fb1a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89ae2fb1a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88b81a5b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88b81a5b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89be4e9ed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89be4e9e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02122"/>
                </a:solidFill>
                <a:highlight>
                  <a:srgbClr val="FFFFFF"/>
                </a:highlight>
              </a:rPr>
              <a:t>A </a:t>
            </a:r>
            <a:r>
              <a:rPr lang="en" sz="1050" b="1">
                <a:solidFill>
                  <a:srgbClr val="202122"/>
                </a:solidFill>
                <a:highlight>
                  <a:srgbClr val="FFFFFF"/>
                </a:highlight>
              </a:rPr>
              <a:t>proportional–integral–derivative controller</a:t>
            </a:r>
            <a:r>
              <a:rPr lang="en" sz="1050">
                <a:solidFill>
                  <a:srgbClr val="202122"/>
                </a:solidFill>
                <a:highlight>
                  <a:srgbClr val="FFFFFF"/>
                </a:highlight>
              </a:rPr>
              <a:t> (</a:t>
            </a:r>
            <a:r>
              <a:rPr lang="en" sz="1050" b="1">
                <a:solidFill>
                  <a:srgbClr val="202122"/>
                </a:solidFill>
                <a:highlight>
                  <a:srgbClr val="FFFFFF"/>
                </a:highlight>
              </a:rPr>
              <a:t>PID controller</a:t>
            </a:r>
            <a:r>
              <a:rPr lang="en" sz="1050">
                <a:solidFill>
                  <a:srgbClr val="202122"/>
                </a:solidFill>
                <a:highlight>
                  <a:srgbClr val="FFFFFF"/>
                </a:highlight>
              </a:rPr>
              <a:t> or </a:t>
            </a:r>
            <a:r>
              <a:rPr lang="en" sz="1050" b="1">
                <a:solidFill>
                  <a:srgbClr val="202122"/>
                </a:solidFill>
                <a:highlight>
                  <a:srgbClr val="FFFFFF"/>
                </a:highlight>
              </a:rPr>
              <a:t>three-term controller</a:t>
            </a:r>
            <a:r>
              <a:rPr lang="en" sz="1050">
                <a:solidFill>
                  <a:srgbClr val="202122"/>
                </a:solidFill>
                <a:highlight>
                  <a:srgbClr val="FFFFFF"/>
                </a:highlight>
              </a:rPr>
              <a:t>) is a </a:t>
            </a:r>
            <a:r>
              <a:rPr lang="en" sz="1050">
                <a:solidFill>
                  <a:srgbClr val="0B0080"/>
                </a:solidFill>
                <a:highlight>
                  <a:srgbClr val="FFFFFF"/>
                </a:highlight>
                <a:uFill>
                  <a:noFill/>
                </a:uFill>
                <a:hlinkClick r:id="rId3"/>
              </a:rPr>
              <a:t>control loop</a:t>
            </a:r>
            <a:r>
              <a:rPr lang="en" sz="1050">
                <a:solidFill>
                  <a:srgbClr val="202122"/>
                </a:solidFill>
                <a:highlight>
                  <a:srgbClr val="FFFFFF"/>
                </a:highlight>
              </a:rPr>
              <a:t> mechanism employing </a:t>
            </a:r>
            <a:r>
              <a:rPr lang="en" sz="1050">
                <a:solidFill>
                  <a:srgbClr val="0B0080"/>
                </a:solidFill>
                <a:highlight>
                  <a:srgbClr val="FFFFFF"/>
                </a:highlight>
                <a:uFill>
                  <a:noFill/>
                </a:uFill>
                <a:hlinkClick r:id="rId4"/>
              </a:rPr>
              <a:t>feedback</a:t>
            </a:r>
            <a:endParaRPr/>
          </a:p>
          <a:p>
            <a:pPr marL="0" lvl="0" indent="0" algn="l" rtl="0">
              <a:spcBef>
                <a:spcPts val="0"/>
              </a:spcBef>
              <a:spcAft>
                <a:spcPts val="0"/>
              </a:spcAft>
              <a:buNone/>
            </a:pPr>
            <a:r>
              <a:rPr lang="en" sz="1050">
                <a:solidFill>
                  <a:srgbClr val="202122"/>
                </a:solidFill>
                <a:highlight>
                  <a:srgbClr val="FFFFFF"/>
                </a:highlight>
              </a:rPr>
              <a:t>applies accurate and responsive correction to a control function</a:t>
            </a:r>
            <a:endParaRPr sz="1050">
              <a:solidFill>
                <a:srgbClr val="202122"/>
              </a:solidFill>
              <a:highlight>
                <a:srgbClr val="FFFFFF"/>
              </a:highlight>
            </a:endParaRPr>
          </a:p>
          <a:p>
            <a:pPr marL="0" lvl="0" indent="0" algn="l" rtl="0">
              <a:spcBef>
                <a:spcPts val="0"/>
              </a:spcBef>
              <a:spcAft>
                <a:spcPts val="0"/>
              </a:spcAft>
              <a:buNone/>
            </a:pPr>
            <a:r>
              <a:rPr lang="en" sz="1050">
                <a:solidFill>
                  <a:srgbClr val="202122"/>
                </a:solidFill>
                <a:highlight>
                  <a:srgbClr val="FFFFFF"/>
                </a:highlight>
              </a:rPr>
              <a:t>The use of the PID algorithm does not guarantee </a:t>
            </a:r>
            <a:r>
              <a:rPr lang="en" sz="1050">
                <a:solidFill>
                  <a:srgbClr val="0B0080"/>
                </a:solidFill>
                <a:highlight>
                  <a:srgbClr val="FFFFFF"/>
                </a:highlight>
                <a:uFill>
                  <a:noFill/>
                </a:uFill>
                <a:hlinkClick r:id="rId5"/>
              </a:rPr>
              <a:t>optimal control</a:t>
            </a:r>
            <a:r>
              <a:rPr lang="en" sz="1050">
                <a:solidFill>
                  <a:srgbClr val="202122"/>
                </a:solidFill>
                <a:highlight>
                  <a:srgbClr val="FFFFFF"/>
                </a:highlight>
              </a:rPr>
              <a:t> of the system or its </a:t>
            </a:r>
            <a:r>
              <a:rPr lang="en" sz="1050">
                <a:solidFill>
                  <a:srgbClr val="0B0080"/>
                </a:solidFill>
                <a:highlight>
                  <a:srgbClr val="FFFFFF"/>
                </a:highlight>
                <a:uFill>
                  <a:noFill/>
                </a:uFill>
                <a:hlinkClick r:id="rId6"/>
              </a:rPr>
              <a:t>control stability</a:t>
            </a:r>
            <a:r>
              <a:rPr lang="en" sz="1050">
                <a:solidFill>
                  <a:srgbClr val="202122"/>
                </a:solidFill>
                <a:highlight>
                  <a:srgbClr val="FFFFFF"/>
                </a:highlight>
              </a:rPr>
              <a:t> </a:t>
            </a:r>
            <a:r>
              <a:rPr lang="en" sz="1050" i="1">
                <a:solidFill>
                  <a:srgbClr val="202122"/>
                </a:solidFill>
                <a:highlight>
                  <a:srgbClr val="FFFFFF"/>
                </a:highlight>
              </a:rPr>
              <a:t>(see </a:t>
            </a:r>
            <a:r>
              <a:rPr lang="en" sz="1050" i="1">
                <a:solidFill>
                  <a:srgbClr val="0B0080"/>
                </a:solidFill>
                <a:highlight>
                  <a:srgbClr val="FFFFFF"/>
                </a:highlight>
                <a:uFill>
                  <a:noFill/>
                </a:uFill>
                <a:hlinkClick r:id="rId7"/>
              </a:rPr>
              <a:t>§ Limitations of PID control</a:t>
            </a:r>
            <a:r>
              <a:rPr lang="en" sz="1050" i="1">
                <a:solidFill>
                  <a:srgbClr val="202122"/>
                </a:solidFill>
                <a:highlight>
                  <a:srgbClr val="FFFFFF"/>
                </a:highlight>
              </a:rPr>
              <a:t>, below)</a:t>
            </a:r>
            <a:r>
              <a:rPr lang="en" sz="1050">
                <a:solidFill>
                  <a:srgbClr val="202122"/>
                </a:solidFill>
                <a:highlight>
                  <a:srgbClr val="FFFFFF"/>
                </a:highlight>
              </a:rPr>
              <a:t>. Situations may occur where there are excessive delays: the measurement of the process value is delayed, or the control action does not apply quickly enough</a:t>
            </a:r>
            <a:endParaRPr sz="1050">
              <a:solidFill>
                <a:srgbClr val="202122"/>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888b81a5b0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888b81a5b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89be4e9ed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89be4e9ed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9d54da004_0_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9d54da004_0_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802192" y="617247"/>
            <a:ext cx="7265400" cy="22296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A6D6"/>
              </a:buClr>
              <a:buSzPts val="7200"/>
              <a:buFont typeface="Arial"/>
              <a:buNone/>
              <a:defRPr sz="7200">
                <a:solidFill>
                  <a:srgbClr val="00A6D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802192" y="3203297"/>
            <a:ext cx="7067400" cy="1025700"/>
          </a:xfrm>
          <a:prstGeom prst="rect">
            <a:avLst/>
          </a:prstGeom>
          <a:noFill/>
          <a:ln>
            <a:noFill/>
          </a:ln>
        </p:spPr>
        <p:txBody>
          <a:bodyPr spcFirstLastPara="1" wrap="square" lIns="91425" tIns="45700" rIns="91425" bIns="45700" anchor="t" anchorCtr="0">
            <a:noAutofit/>
          </a:bodyPr>
          <a:lstStyle>
            <a:lvl1pPr lvl="0" algn="l">
              <a:spcBef>
                <a:spcPts val="560"/>
              </a:spcBef>
              <a:spcAft>
                <a:spcPts val="0"/>
              </a:spcAft>
              <a:buSzPts val="2800"/>
              <a:buNone/>
              <a:defRPr sz="2800">
                <a:solidFill>
                  <a:schemeClr val="dk1"/>
                </a:solidFill>
                <a:latin typeface="Arial"/>
                <a:ea typeface="Arial"/>
                <a:cs typeface="Arial"/>
                <a:sym typeface="Arial"/>
              </a:defRPr>
            </a:lvl1pPr>
            <a:lvl2pPr lvl="1" algn="ctr">
              <a:spcBef>
                <a:spcPts val="480"/>
              </a:spcBef>
              <a:spcAft>
                <a:spcPts val="0"/>
              </a:spcAft>
              <a:buSzPts val="2400"/>
              <a:buNone/>
              <a:defRPr>
                <a:solidFill>
                  <a:srgbClr val="888888"/>
                </a:solidFill>
              </a:defRPr>
            </a:lvl2pPr>
            <a:lvl3pPr lvl="2" algn="ctr">
              <a:spcBef>
                <a:spcPts val="480"/>
              </a:spcBef>
              <a:spcAft>
                <a:spcPts val="0"/>
              </a:spcAft>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1763106" y="205979"/>
            <a:ext cx="7106400" cy="8574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00A6D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1763106" y="1200150"/>
            <a:ext cx="7106400" cy="34860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9"/>
        <p:cNvGrpSpPr/>
        <p:nvPr/>
      </p:nvGrpSpPr>
      <p:grpSpPr>
        <a:xfrm>
          <a:off x="0" y="0"/>
          <a:ext cx="0" cy="0"/>
          <a:chOff x="0" y="0"/>
          <a:chExt cx="0" cy="0"/>
        </a:xfrm>
      </p:grpSpPr>
      <p:grpSp>
        <p:nvGrpSpPr>
          <p:cNvPr id="20" name="Google Shape;20;p5"/>
          <p:cNvGrpSpPr/>
          <p:nvPr/>
        </p:nvGrpSpPr>
        <p:grpSpPr>
          <a:xfrm>
            <a:off x="52" y="4099200"/>
            <a:ext cx="9144036" cy="1044300"/>
            <a:chOff x="52" y="4099200"/>
            <a:chExt cx="9144036" cy="1044300"/>
          </a:xfrm>
        </p:grpSpPr>
        <p:grpSp>
          <p:nvGrpSpPr>
            <p:cNvPr id="21" name="Google Shape;21;p5"/>
            <p:cNvGrpSpPr/>
            <p:nvPr/>
          </p:nvGrpSpPr>
          <p:grpSpPr>
            <a:xfrm>
              <a:off x="52" y="4309200"/>
              <a:ext cx="231622" cy="834300"/>
              <a:chOff x="2688737" y="4301380"/>
              <a:chExt cx="231900" cy="834300"/>
            </a:xfrm>
          </p:grpSpPr>
          <p:sp>
            <p:nvSpPr>
              <p:cNvPr id="22" name="Google Shape;22;p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5"/>
            <p:cNvGrpSpPr/>
            <p:nvPr/>
          </p:nvGrpSpPr>
          <p:grpSpPr>
            <a:xfrm>
              <a:off x="371406" y="4099200"/>
              <a:ext cx="231622" cy="1044300"/>
              <a:chOff x="2688737" y="4091380"/>
              <a:chExt cx="231900" cy="1044300"/>
            </a:xfrm>
          </p:grpSpPr>
          <p:sp>
            <p:nvSpPr>
              <p:cNvPr id="27" name="Google Shape;27;p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5"/>
            <p:cNvGrpSpPr/>
            <p:nvPr/>
          </p:nvGrpSpPr>
          <p:grpSpPr>
            <a:xfrm>
              <a:off x="742761" y="4309200"/>
              <a:ext cx="231622" cy="834300"/>
              <a:chOff x="2688737" y="4301380"/>
              <a:chExt cx="231900" cy="834300"/>
            </a:xfrm>
          </p:grpSpPr>
          <p:sp>
            <p:nvSpPr>
              <p:cNvPr id="33" name="Google Shape;33;p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5"/>
            <p:cNvGrpSpPr/>
            <p:nvPr/>
          </p:nvGrpSpPr>
          <p:grpSpPr>
            <a:xfrm>
              <a:off x="1114115" y="4518900"/>
              <a:ext cx="231622" cy="624600"/>
              <a:chOff x="2688737" y="4511080"/>
              <a:chExt cx="231900" cy="624600"/>
            </a:xfrm>
          </p:grpSpPr>
          <p:sp>
            <p:nvSpPr>
              <p:cNvPr id="38" name="Google Shape;38;p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5"/>
            <p:cNvGrpSpPr/>
            <p:nvPr/>
          </p:nvGrpSpPr>
          <p:grpSpPr>
            <a:xfrm>
              <a:off x="1856753" y="4099200"/>
              <a:ext cx="231600" cy="1044300"/>
              <a:chOff x="1856753" y="4099200"/>
              <a:chExt cx="231600" cy="1044300"/>
            </a:xfrm>
          </p:grpSpPr>
          <p:sp>
            <p:nvSpPr>
              <p:cNvPr id="42" name="Google Shape;42;p5"/>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5"/>
            <p:cNvGrpSpPr/>
            <p:nvPr/>
          </p:nvGrpSpPr>
          <p:grpSpPr>
            <a:xfrm>
              <a:off x="2228107" y="4309200"/>
              <a:ext cx="231600" cy="834300"/>
              <a:chOff x="2228107" y="4309200"/>
              <a:chExt cx="231600" cy="834300"/>
            </a:xfrm>
          </p:grpSpPr>
          <p:sp>
            <p:nvSpPr>
              <p:cNvPr id="48" name="Google Shape;48;p5"/>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5"/>
            <p:cNvGrpSpPr/>
            <p:nvPr/>
          </p:nvGrpSpPr>
          <p:grpSpPr>
            <a:xfrm>
              <a:off x="2599462" y="4518900"/>
              <a:ext cx="231600" cy="624600"/>
              <a:chOff x="2599462" y="4518900"/>
              <a:chExt cx="231600" cy="624600"/>
            </a:xfrm>
          </p:grpSpPr>
          <p:sp>
            <p:nvSpPr>
              <p:cNvPr id="53" name="Google Shape;53;p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56;p5"/>
            <p:cNvGrpSpPr/>
            <p:nvPr/>
          </p:nvGrpSpPr>
          <p:grpSpPr>
            <a:xfrm>
              <a:off x="3342171" y="4099200"/>
              <a:ext cx="231600" cy="1044300"/>
              <a:chOff x="3342171" y="4099200"/>
              <a:chExt cx="231600" cy="1044300"/>
            </a:xfrm>
          </p:grpSpPr>
          <p:sp>
            <p:nvSpPr>
              <p:cNvPr id="57" name="Google Shape;57;p5"/>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5"/>
            <p:cNvGrpSpPr/>
            <p:nvPr/>
          </p:nvGrpSpPr>
          <p:grpSpPr>
            <a:xfrm>
              <a:off x="3713525" y="4309200"/>
              <a:ext cx="231600" cy="834300"/>
              <a:chOff x="3713525" y="4309200"/>
              <a:chExt cx="231600" cy="834300"/>
            </a:xfrm>
          </p:grpSpPr>
          <p:sp>
            <p:nvSpPr>
              <p:cNvPr id="63" name="Google Shape;63;p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a:off x="1485398" y="4309200"/>
              <a:ext cx="231600" cy="834300"/>
              <a:chOff x="1485398" y="4309200"/>
              <a:chExt cx="231600" cy="834300"/>
            </a:xfrm>
          </p:grpSpPr>
          <p:sp>
            <p:nvSpPr>
              <p:cNvPr id="68" name="Google Shape;68;p5"/>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5"/>
            <p:cNvGrpSpPr/>
            <p:nvPr/>
          </p:nvGrpSpPr>
          <p:grpSpPr>
            <a:xfrm>
              <a:off x="4084879" y="4518900"/>
              <a:ext cx="231600" cy="624600"/>
              <a:chOff x="4084879" y="4518900"/>
              <a:chExt cx="231600" cy="624600"/>
            </a:xfrm>
          </p:grpSpPr>
          <p:sp>
            <p:nvSpPr>
              <p:cNvPr id="73" name="Google Shape;73;p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5"/>
            <p:cNvGrpSpPr/>
            <p:nvPr/>
          </p:nvGrpSpPr>
          <p:grpSpPr>
            <a:xfrm>
              <a:off x="2970816" y="4309200"/>
              <a:ext cx="231600" cy="834300"/>
              <a:chOff x="2970816" y="4309200"/>
              <a:chExt cx="231600" cy="834300"/>
            </a:xfrm>
          </p:grpSpPr>
          <p:sp>
            <p:nvSpPr>
              <p:cNvPr id="77" name="Google Shape;77;p5"/>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4456234" y="4309200"/>
              <a:ext cx="231600" cy="834300"/>
              <a:chOff x="4456234" y="4309200"/>
              <a:chExt cx="231600" cy="834300"/>
            </a:xfrm>
          </p:grpSpPr>
          <p:sp>
            <p:nvSpPr>
              <p:cNvPr id="82" name="Google Shape;82;p5"/>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 name="Google Shape;86;p5"/>
            <p:cNvGrpSpPr/>
            <p:nvPr/>
          </p:nvGrpSpPr>
          <p:grpSpPr>
            <a:xfrm>
              <a:off x="4827588" y="4099200"/>
              <a:ext cx="231600" cy="1044300"/>
              <a:chOff x="4827588" y="4099200"/>
              <a:chExt cx="231600" cy="1044300"/>
            </a:xfrm>
          </p:grpSpPr>
          <p:sp>
            <p:nvSpPr>
              <p:cNvPr id="87" name="Google Shape;87;p5"/>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5"/>
            <p:cNvGrpSpPr/>
            <p:nvPr/>
          </p:nvGrpSpPr>
          <p:grpSpPr>
            <a:xfrm>
              <a:off x="5198943" y="4309200"/>
              <a:ext cx="231600" cy="834300"/>
              <a:chOff x="5198943" y="4309200"/>
              <a:chExt cx="231600" cy="834300"/>
            </a:xfrm>
          </p:grpSpPr>
          <p:sp>
            <p:nvSpPr>
              <p:cNvPr id="93" name="Google Shape;93;p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5"/>
            <p:cNvGrpSpPr/>
            <p:nvPr/>
          </p:nvGrpSpPr>
          <p:grpSpPr>
            <a:xfrm>
              <a:off x="5570297" y="4518900"/>
              <a:ext cx="231600" cy="624600"/>
              <a:chOff x="5570297" y="4518900"/>
              <a:chExt cx="231600" cy="624600"/>
            </a:xfrm>
          </p:grpSpPr>
          <p:sp>
            <p:nvSpPr>
              <p:cNvPr id="98" name="Google Shape;98;p5"/>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5"/>
            <p:cNvGrpSpPr/>
            <p:nvPr/>
          </p:nvGrpSpPr>
          <p:grpSpPr>
            <a:xfrm>
              <a:off x="5941652" y="4309200"/>
              <a:ext cx="231600" cy="834300"/>
              <a:chOff x="5941652" y="4309200"/>
              <a:chExt cx="231600" cy="834300"/>
            </a:xfrm>
          </p:grpSpPr>
          <p:sp>
            <p:nvSpPr>
              <p:cNvPr id="102" name="Google Shape;102;p5"/>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06;p5"/>
            <p:cNvGrpSpPr/>
            <p:nvPr/>
          </p:nvGrpSpPr>
          <p:grpSpPr>
            <a:xfrm>
              <a:off x="6313006" y="4099200"/>
              <a:ext cx="231600" cy="1044300"/>
              <a:chOff x="6313006" y="4099200"/>
              <a:chExt cx="231600" cy="1044300"/>
            </a:xfrm>
          </p:grpSpPr>
          <p:sp>
            <p:nvSpPr>
              <p:cNvPr id="107" name="Google Shape;107;p5"/>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5"/>
            <p:cNvGrpSpPr/>
            <p:nvPr/>
          </p:nvGrpSpPr>
          <p:grpSpPr>
            <a:xfrm>
              <a:off x="6684361" y="4309200"/>
              <a:ext cx="231600" cy="834300"/>
              <a:chOff x="6684361" y="4309200"/>
              <a:chExt cx="231600" cy="834300"/>
            </a:xfrm>
          </p:grpSpPr>
          <p:sp>
            <p:nvSpPr>
              <p:cNvPr id="113" name="Google Shape;113;p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7055715" y="4518900"/>
              <a:ext cx="231600" cy="624600"/>
              <a:chOff x="7055715" y="4518900"/>
              <a:chExt cx="231600" cy="624600"/>
            </a:xfrm>
          </p:grpSpPr>
          <p:sp>
            <p:nvSpPr>
              <p:cNvPr id="118" name="Google Shape;118;p5"/>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 name="Google Shape;121;p5"/>
            <p:cNvGrpSpPr/>
            <p:nvPr/>
          </p:nvGrpSpPr>
          <p:grpSpPr>
            <a:xfrm>
              <a:off x="7798424" y="4099200"/>
              <a:ext cx="231600" cy="1044300"/>
              <a:chOff x="7798424" y="4099200"/>
              <a:chExt cx="231600" cy="1044300"/>
            </a:xfrm>
          </p:grpSpPr>
          <p:sp>
            <p:nvSpPr>
              <p:cNvPr id="122" name="Google Shape;122;p5"/>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5"/>
            <p:cNvGrpSpPr/>
            <p:nvPr/>
          </p:nvGrpSpPr>
          <p:grpSpPr>
            <a:xfrm>
              <a:off x="8169779" y="4309200"/>
              <a:ext cx="231600" cy="834300"/>
              <a:chOff x="8169779" y="4309200"/>
              <a:chExt cx="231600" cy="834300"/>
            </a:xfrm>
          </p:grpSpPr>
          <p:sp>
            <p:nvSpPr>
              <p:cNvPr id="128" name="Google Shape;128;p5"/>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5"/>
            <p:cNvGrpSpPr/>
            <p:nvPr/>
          </p:nvGrpSpPr>
          <p:grpSpPr>
            <a:xfrm>
              <a:off x="7427070" y="4309200"/>
              <a:ext cx="231600" cy="834300"/>
              <a:chOff x="7427070" y="4309200"/>
              <a:chExt cx="231600" cy="834300"/>
            </a:xfrm>
          </p:grpSpPr>
          <p:sp>
            <p:nvSpPr>
              <p:cNvPr id="133" name="Google Shape;133;p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 name="Google Shape;137;p5"/>
            <p:cNvGrpSpPr/>
            <p:nvPr/>
          </p:nvGrpSpPr>
          <p:grpSpPr>
            <a:xfrm>
              <a:off x="8541133" y="4518900"/>
              <a:ext cx="231600" cy="624600"/>
              <a:chOff x="8541133" y="4518900"/>
              <a:chExt cx="231600" cy="624600"/>
            </a:xfrm>
          </p:grpSpPr>
          <p:sp>
            <p:nvSpPr>
              <p:cNvPr id="138" name="Google Shape;138;p5"/>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5"/>
            <p:cNvGrpSpPr/>
            <p:nvPr/>
          </p:nvGrpSpPr>
          <p:grpSpPr>
            <a:xfrm>
              <a:off x="8912488" y="4309200"/>
              <a:ext cx="231600" cy="834300"/>
              <a:chOff x="8912488" y="4309200"/>
              <a:chExt cx="231600" cy="834300"/>
            </a:xfrm>
          </p:grpSpPr>
          <p:sp>
            <p:nvSpPr>
              <p:cNvPr id="142" name="Google Shape;142;p5"/>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6" name="Google Shape;146;p5"/>
          <p:cNvSpPr txBox="1">
            <a:spLocks noGrp="1"/>
          </p:cNvSpPr>
          <p:nvPr>
            <p:ph type="title" hasCustomPrompt="1"/>
          </p:nvPr>
        </p:nvSpPr>
        <p:spPr>
          <a:xfrm>
            <a:off x="1388625" y="772725"/>
            <a:ext cx="6366900" cy="1863300"/>
          </a:xfrm>
          <a:prstGeom prst="rect">
            <a:avLst/>
          </a:prstGeom>
        </p:spPr>
        <p:txBody>
          <a:bodyPr spcFirstLastPara="1" wrap="square" lIns="91425" tIns="45700" rIns="91425" bIns="45700" anchor="ctr" anchorCtr="0">
            <a:no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47" name="Google Shape;147;p5"/>
          <p:cNvSpPr txBox="1">
            <a:spLocks noGrp="1"/>
          </p:cNvSpPr>
          <p:nvPr>
            <p:ph type="body" idx="1"/>
          </p:nvPr>
        </p:nvSpPr>
        <p:spPr>
          <a:xfrm>
            <a:off x="1388625" y="2712300"/>
            <a:ext cx="6366900" cy="1111200"/>
          </a:xfrm>
          <a:prstGeom prst="rect">
            <a:avLst/>
          </a:prstGeom>
        </p:spPr>
        <p:txBody>
          <a:bodyPr spcFirstLastPara="1" wrap="square" lIns="91425" tIns="45700" rIns="91425" bIns="45700" anchor="t" anchorCtr="0">
            <a:noAutofit/>
          </a:bodyPr>
          <a:lstStyle>
            <a:lvl1pPr marL="457200" lvl="0" indent="-406400" algn="ctr" rtl="0">
              <a:spcBef>
                <a:spcPts val="560"/>
              </a:spcBef>
              <a:spcAft>
                <a:spcPts val="0"/>
              </a:spcAft>
              <a:buClr>
                <a:schemeClr val="lt1"/>
              </a:buClr>
              <a:buSzPts val="2800"/>
              <a:buChar char="•"/>
              <a:defRPr>
                <a:solidFill>
                  <a:schemeClr val="lt1"/>
                </a:solidFill>
              </a:defRPr>
            </a:lvl1pPr>
            <a:lvl2pPr marL="914400" lvl="1" indent="-381000" algn="ctr" rtl="0">
              <a:spcBef>
                <a:spcPts val="480"/>
              </a:spcBef>
              <a:spcAft>
                <a:spcPts val="0"/>
              </a:spcAft>
              <a:buClr>
                <a:schemeClr val="lt1"/>
              </a:buClr>
              <a:buSzPts val="2400"/>
              <a:buChar char="–"/>
              <a:defRPr>
                <a:solidFill>
                  <a:schemeClr val="lt1"/>
                </a:solidFill>
              </a:defRPr>
            </a:lvl2pPr>
            <a:lvl3pPr marL="1371600" lvl="2" indent="-381000" algn="ctr" rtl="0">
              <a:spcBef>
                <a:spcPts val="480"/>
              </a:spcBef>
              <a:spcAft>
                <a:spcPts val="0"/>
              </a:spcAft>
              <a:buClr>
                <a:schemeClr val="lt1"/>
              </a:buClr>
              <a:buSzPts val="2400"/>
              <a:buChar char="•"/>
              <a:defRPr>
                <a:solidFill>
                  <a:schemeClr val="lt1"/>
                </a:solidFill>
              </a:defRPr>
            </a:lvl3pPr>
            <a:lvl4pPr marL="1828800" lvl="3" indent="-355600" algn="ctr" rtl="0">
              <a:spcBef>
                <a:spcPts val="400"/>
              </a:spcBef>
              <a:spcAft>
                <a:spcPts val="0"/>
              </a:spcAft>
              <a:buClr>
                <a:schemeClr val="lt1"/>
              </a:buClr>
              <a:buSzPts val="2000"/>
              <a:buChar char="–"/>
              <a:defRPr>
                <a:solidFill>
                  <a:schemeClr val="lt1"/>
                </a:solidFill>
              </a:defRPr>
            </a:lvl4pPr>
            <a:lvl5pPr marL="2286000" lvl="4" indent="-355600" algn="ctr" rtl="0">
              <a:spcBef>
                <a:spcPts val="400"/>
              </a:spcBef>
              <a:spcAft>
                <a:spcPts val="0"/>
              </a:spcAft>
              <a:buClr>
                <a:schemeClr val="lt1"/>
              </a:buClr>
              <a:buSzPts val="2000"/>
              <a:buChar char="»"/>
              <a:defRPr>
                <a:solidFill>
                  <a:schemeClr val="lt1"/>
                </a:solidFill>
              </a:defRPr>
            </a:lvl5pPr>
            <a:lvl6pPr marL="2743200" lvl="5" indent="-355600" algn="ctr" rtl="0">
              <a:spcBef>
                <a:spcPts val="400"/>
              </a:spcBef>
              <a:spcAft>
                <a:spcPts val="0"/>
              </a:spcAft>
              <a:buClr>
                <a:schemeClr val="lt1"/>
              </a:buClr>
              <a:buSzPts val="2000"/>
              <a:buChar char="•"/>
              <a:defRPr>
                <a:solidFill>
                  <a:schemeClr val="lt1"/>
                </a:solidFill>
              </a:defRPr>
            </a:lvl6pPr>
            <a:lvl7pPr marL="3200400" lvl="6" indent="-355600" algn="ctr" rtl="0">
              <a:spcBef>
                <a:spcPts val="400"/>
              </a:spcBef>
              <a:spcAft>
                <a:spcPts val="0"/>
              </a:spcAft>
              <a:buClr>
                <a:schemeClr val="lt1"/>
              </a:buClr>
              <a:buSzPts val="2000"/>
              <a:buChar char="•"/>
              <a:defRPr>
                <a:solidFill>
                  <a:schemeClr val="lt1"/>
                </a:solidFill>
              </a:defRPr>
            </a:lvl7pPr>
            <a:lvl8pPr marL="3657600" lvl="7" indent="-355600" algn="ctr" rtl="0">
              <a:spcBef>
                <a:spcPts val="400"/>
              </a:spcBef>
              <a:spcAft>
                <a:spcPts val="0"/>
              </a:spcAft>
              <a:buClr>
                <a:schemeClr val="lt1"/>
              </a:buClr>
              <a:buSzPts val="2000"/>
              <a:buChar char="•"/>
              <a:defRPr>
                <a:solidFill>
                  <a:schemeClr val="lt1"/>
                </a:solidFill>
              </a:defRPr>
            </a:lvl8pPr>
            <a:lvl9pPr marL="4114800" lvl="8" indent="-355600" algn="ctr" rtl="0">
              <a:spcBef>
                <a:spcPts val="400"/>
              </a:spcBef>
              <a:spcAft>
                <a:spcPts val="0"/>
              </a:spcAft>
              <a:buClr>
                <a:schemeClr val="lt1"/>
              </a:buClr>
              <a:buSzPts val="2000"/>
              <a:buChar char="•"/>
              <a:defRPr>
                <a:solidFill>
                  <a:schemeClr val="lt1"/>
                </a:solidFill>
              </a:defRPr>
            </a:lvl9pPr>
          </a:lstStyle>
          <a:p>
            <a:endParaRPr/>
          </a:p>
        </p:txBody>
      </p:sp>
      <p:sp>
        <p:nvSpPr>
          <p:cNvPr id="148" name="Google Shape;148;p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9"/>
        <p:cNvGrpSpPr/>
        <p:nvPr/>
      </p:nvGrpSpPr>
      <p:grpSpPr>
        <a:xfrm>
          <a:off x="0" y="0"/>
          <a:ext cx="0" cy="0"/>
          <a:chOff x="0" y="0"/>
          <a:chExt cx="0" cy="0"/>
        </a:xfrm>
      </p:grpSpPr>
      <p:grpSp>
        <p:nvGrpSpPr>
          <p:cNvPr id="150" name="Google Shape;150;p6"/>
          <p:cNvGrpSpPr/>
          <p:nvPr/>
        </p:nvGrpSpPr>
        <p:grpSpPr>
          <a:xfrm>
            <a:off x="625966" y="299376"/>
            <a:ext cx="999312" cy="999312"/>
            <a:chOff x="348199" y="179450"/>
            <a:chExt cx="1116300" cy="1116300"/>
          </a:xfrm>
        </p:grpSpPr>
        <p:sp>
          <p:nvSpPr>
            <p:cNvPr id="151" name="Google Shape;15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 name="Google Shape;153;p6"/>
          <p:cNvSpPr txBox="1">
            <a:spLocks noGrp="1"/>
          </p:cNvSpPr>
          <p:nvPr>
            <p:ph type="title"/>
          </p:nvPr>
        </p:nvSpPr>
        <p:spPr>
          <a:xfrm>
            <a:off x="1303800" y="598575"/>
            <a:ext cx="7030500" cy="999300"/>
          </a:xfrm>
          <a:prstGeom prst="rect">
            <a:avLst/>
          </a:prstGeom>
        </p:spPr>
        <p:txBody>
          <a:bodyPr spcFirstLastPara="1" wrap="square" lIns="91425" tIns="45700" rIns="91425" bIns="45700" anchor="ctr" anchorCtr="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6"/>
          <p:cNvSpPr txBox="1">
            <a:spLocks noGrp="1"/>
          </p:cNvSpPr>
          <p:nvPr>
            <p:ph type="body" idx="1"/>
          </p:nvPr>
        </p:nvSpPr>
        <p:spPr>
          <a:xfrm>
            <a:off x="1303800" y="1990050"/>
            <a:ext cx="7030500" cy="2541600"/>
          </a:xfrm>
          <a:prstGeom prst="rect">
            <a:avLst/>
          </a:prstGeom>
        </p:spPr>
        <p:txBody>
          <a:bodyPr spcFirstLastPara="1" wrap="square" lIns="91425" tIns="45700" rIns="91425" bIns="45700" anchor="t" anchorCtr="0">
            <a:noAutofit/>
          </a:bodyPr>
          <a:lstStyle>
            <a:lvl1pPr marL="457200" lvl="0" indent="-406400" rtl="0">
              <a:spcBef>
                <a:spcPts val="560"/>
              </a:spcBef>
              <a:spcAft>
                <a:spcPts val="0"/>
              </a:spcAft>
              <a:buSzPts val="2800"/>
              <a:buChar char="•"/>
              <a:defRPr/>
            </a:lvl1pPr>
            <a:lvl2pPr marL="914400" lvl="1" indent="-381000" rtl="0">
              <a:spcBef>
                <a:spcPts val="480"/>
              </a:spcBef>
              <a:spcAft>
                <a:spcPts val="0"/>
              </a:spcAft>
              <a:buSzPts val="2400"/>
              <a:buChar char="–"/>
              <a:defRPr/>
            </a:lvl2pPr>
            <a:lvl3pPr marL="1371600" lvl="2" indent="-381000" rtl="0">
              <a:spcBef>
                <a:spcPts val="480"/>
              </a:spcBef>
              <a:spcAft>
                <a:spcPts val="0"/>
              </a:spcAft>
              <a:buSzPts val="2400"/>
              <a:buChar char="•"/>
              <a:defRPr/>
            </a:lvl3pPr>
            <a:lvl4pPr marL="1828800" lvl="3" indent="-355600" rtl="0">
              <a:spcBef>
                <a:spcPts val="400"/>
              </a:spcBef>
              <a:spcAft>
                <a:spcPts val="0"/>
              </a:spcAft>
              <a:buSzPts val="2000"/>
              <a:buChar char="–"/>
              <a:defRPr/>
            </a:lvl4pPr>
            <a:lvl5pPr marL="2286000" lvl="4" indent="-355600" rtl="0">
              <a:spcBef>
                <a:spcPts val="400"/>
              </a:spcBef>
              <a:spcAft>
                <a:spcPts val="0"/>
              </a:spcAft>
              <a:buSzPts val="2000"/>
              <a:buChar char="»"/>
              <a:defRPr/>
            </a:lvl5pPr>
            <a:lvl6pPr marL="2743200" lvl="5" indent="-355600" rtl="0">
              <a:spcBef>
                <a:spcPts val="400"/>
              </a:spcBef>
              <a:spcAft>
                <a:spcPts val="0"/>
              </a:spcAft>
              <a:buSzPts val="2000"/>
              <a:buChar char="•"/>
              <a:defRPr/>
            </a:lvl6pPr>
            <a:lvl7pPr marL="3200400" lvl="6" indent="-355600" rtl="0">
              <a:spcBef>
                <a:spcPts val="400"/>
              </a:spcBef>
              <a:spcAft>
                <a:spcPts val="0"/>
              </a:spcAft>
              <a:buSzPts val="2000"/>
              <a:buChar char="•"/>
              <a:defRPr/>
            </a:lvl7pPr>
            <a:lvl8pPr marL="3657600" lvl="7" indent="-355600" rtl="0">
              <a:spcBef>
                <a:spcPts val="400"/>
              </a:spcBef>
              <a:spcAft>
                <a:spcPts val="0"/>
              </a:spcAft>
              <a:buSzPts val="2000"/>
              <a:buChar char="•"/>
              <a:defRPr/>
            </a:lvl8pPr>
            <a:lvl9pPr marL="4114800" lvl="8" indent="-355600" rtl="0">
              <a:spcBef>
                <a:spcPts val="400"/>
              </a:spcBef>
              <a:spcAft>
                <a:spcPts val="0"/>
              </a:spcAft>
              <a:buSzPts val="2000"/>
              <a:buChar char="•"/>
              <a:defRPr/>
            </a:lvl9pPr>
          </a:lstStyle>
          <a:p>
            <a:endParaRPr/>
          </a:p>
        </p:txBody>
      </p:sp>
      <p:sp>
        <p:nvSpPr>
          <p:cNvPr id="155" name="Google Shape;155;p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63106" y="205979"/>
            <a:ext cx="71064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00A6D6"/>
              </a:buClr>
              <a:buSzPts val="3600"/>
              <a:buFont typeface="Arial"/>
              <a:buNone/>
              <a:defRPr sz="3600" b="0" i="0" u="none" strike="noStrike" cap="none">
                <a:solidFill>
                  <a:srgbClr val="00A6D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763106" y="1200150"/>
            <a:ext cx="7106400" cy="34860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560"/>
              </a:spcBef>
              <a:spcAft>
                <a:spcPts val="0"/>
              </a:spcAft>
              <a:buClr>
                <a:srgbClr val="00A6D6"/>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rgbClr val="00A6D6"/>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8" name="Google Shape;8;p1" descr="TU_P5#white.eps"/>
          <p:cNvPicPr preferRelativeResize="0"/>
          <p:nvPr/>
        </p:nvPicPr>
        <p:blipFill rotWithShape="1">
          <a:blip r:embed="rId7">
            <a:alphaModFix/>
          </a:blip>
          <a:srcRect/>
          <a:stretch/>
        </p:blipFill>
        <p:spPr>
          <a:xfrm>
            <a:off x="100264" y="4581184"/>
            <a:ext cx="1368883" cy="632424"/>
          </a:xfrm>
          <a:prstGeom prst="rect">
            <a:avLst/>
          </a:prstGeom>
          <a:noFill/>
          <a:ln>
            <a:noFill/>
          </a:ln>
        </p:spPr>
      </p:pic>
      <p:sp>
        <p:nvSpPr>
          <p:cNvPr id="9" name="Google Shape;9;p1"/>
          <p:cNvSpPr txBox="1"/>
          <p:nvPr/>
        </p:nvSpPr>
        <p:spPr>
          <a:xfrm>
            <a:off x="6651560" y="4815702"/>
            <a:ext cx="2316300" cy="2739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 sz="1000" b="0" i="0" u="none" strike="noStrike" cap="none">
                <a:solidFill>
                  <a:srgbClr val="00A6D6"/>
                </a:solidFill>
                <a:latin typeface="Arial"/>
                <a:ea typeface="Arial"/>
                <a:cs typeface="Arial"/>
                <a:sym typeface="Arial"/>
              </a:rPr>
              <a:t>‹#›</a:t>
            </a:fld>
            <a:endParaRPr sz="1000" b="0" i="0" u="none" strike="noStrike" cap="none">
              <a:solidFill>
                <a:srgbClr val="00A6D6"/>
              </a:solidFill>
              <a:latin typeface="Arial"/>
              <a:ea typeface="Arial"/>
              <a:cs typeface="Arial"/>
              <a:sym typeface="Arial"/>
            </a:endParaRPr>
          </a:p>
        </p:txBody>
      </p:sp>
      <p:sp>
        <p:nvSpPr>
          <p:cNvPr id="10" name="Google Shape;10;p1"/>
          <p:cNvSpPr/>
          <p:nvPr/>
        </p:nvSpPr>
        <p:spPr>
          <a:xfrm>
            <a:off x="0" y="0"/>
            <a:ext cx="1576500" cy="5148900"/>
          </a:xfrm>
          <a:prstGeom prst="rect">
            <a:avLst/>
          </a:prstGeom>
          <a:solidFill>
            <a:srgbClr val="00A6D6"/>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2100" b="0" i="0" u="none" strike="noStrike" cap="none">
              <a:solidFill>
                <a:schemeClr val="dk1"/>
              </a:solidFill>
              <a:latin typeface="Tahoma"/>
              <a:ea typeface="Tahoma"/>
              <a:cs typeface="Tahoma"/>
              <a:sym typeface="Tahoma"/>
            </a:endParaRPr>
          </a:p>
        </p:txBody>
      </p:sp>
      <p:pic>
        <p:nvPicPr>
          <p:cNvPr id="11" name="Google Shape;11;p1" descr="TU_P5#white.eps"/>
          <p:cNvPicPr preferRelativeResize="0"/>
          <p:nvPr/>
        </p:nvPicPr>
        <p:blipFill rotWithShape="1">
          <a:blip r:embed="rId8">
            <a:alphaModFix/>
          </a:blip>
          <a:srcRect/>
          <a:stretch/>
        </p:blipFill>
        <p:spPr>
          <a:xfrm>
            <a:off x="100264" y="4389330"/>
            <a:ext cx="1368884" cy="84323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www.cse.msu.edu/~cse470/F01/Projects/ABS/ABS4/web/do-requirements/do-requirements.html#:~:text=1.2%20Motivation,vehicle%20under%20hard%20braking%20condition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Aircraft"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university.listenlights.com/2017/11/18/pid-control/"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59"/>
        <p:cNvGrpSpPr/>
        <p:nvPr/>
      </p:nvGrpSpPr>
      <p:grpSpPr>
        <a:xfrm>
          <a:off x="0" y="0"/>
          <a:ext cx="0" cy="0"/>
          <a:chOff x="0" y="0"/>
          <a:chExt cx="0" cy="0"/>
        </a:xfrm>
      </p:grpSpPr>
      <p:sp>
        <p:nvSpPr>
          <p:cNvPr id="160" name="Google Shape;160;p7"/>
          <p:cNvSpPr txBox="1">
            <a:spLocks noGrp="1"/>
          </p:cNvSpPr>
          <p:nvPr>
            <p:ph type="title"/>
          </p:nvPr>
        </p:nvSpPr>
        <p:spPr>
          <a:xfrm>
            <a:off x="1589325" y="148450"/>
            <a:ext cx="6960000" cy="1692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500">
                <a:solidFill>
                  <a:srgbClr val="434343"/>
                </a:solidFill>
              </a:rPr>
              <a:t>Performance of ABS using LQR over PID Control on μ-split Roads</a:t>
            </a:r>
            <a:endParaRPr sz="3000">
              <a:solidFill>
                <a:srgbClr val="434343"/>
              </a:solidFill>
            </a:endParaRPr>
          </a:p>
        </p:txBody>
      </p:sp>
      <p:sp>
        <p:nvSpPr>
          <p:cNvPr id="161" name="Google Shape;161;p7"/>
          <p:cNvSpPr txBox="1">
            <a:spLocks noGrp="1"/>
          </p:cNvSpPr>
          <p:nvPr>
            <p:ph type="body" idx="1"/>
          </p:nvPr>
        </p:nvSpPr>
        <p:spPr>
          <a:xfrm>
            <a:off x="1013800" y="2584700"/>
            <a:ext cx="4468800" cy="1435200"/>
          </a:xfrm>
          <a:prstGeom prst="rect">
            <a:avLst/>
          </a:prstGeom>
        </p:spPr>
        <p:txBody>
          <a:bodyPr spcFirstLastPara="1" wrap="square" lIns="91425" tIns="45700" rIns="91425" bIns="45700" anchor="t" anchorCtr="0">
            <a:noAutofit/>
          </a:bodyPr>
          <a:lstStyle/>
          <a:p>
            <a:pPr marL="0" lvl="0" indent="0" algn="ctr" rtl="0">
              <a:lnSpc>
                <a:spcPct val="100000"/>
              </a:lnSpc>
              <a:spcBef>
                <a:spcPts val="560"/>
              </a:spcBef>
              <a:spcAft>
                <a:spcPts val="0"/>
              </a:spcAft>
              <a:buNone/>
            </a:pPr>
            <a:r>
              <a:rPr lang="en" sz="1800">
                <a:solidFill>
                  <a:srgbClr val="434343"/>
                </a:solidFill>
                <a:latin typeface="Calibri"/>
                <a:ea typeface="Calibri"/>
                <a:cs typeface="Calibri"/>
                <a:sym typeface="Calibri"/>
              </a:rPr>
              <a:t>Varun Kotian			(4980611)</a:t>
            </a:r>
            <a:endParaRPr sz="1800">
              <a:solidFill>
                <a:srgbClr val="434343"/>
              </a:solidFill>
              <a:latin typeface="Calibri"/>
              <a:ea typeface="Calibri"/>
              <a:cs typeface="Calibri"/>
              <a:sym typeface="Calibri"/>
            </a:endParaRPr>
          </a:p>
          <a:p>
            <a:pPr marL="0" lvl="0" indent="0" algn="ctr" rtl="0">
              <a:lnSpc>
                <a:spcPct val="100000"/>
              </a:lnSpc>
              <a:spcBef>
                <a:spcPts val="560"/>
              </a:spcBef>
              <a:spcAft>
                <a:spcPts val="0"/>
              </a:spcAft>
              <a:buNone/>
            </a:pPr>
            <a:r>
              <a:rPr lang="en" sz="1800">
                <a:solidFill>
                  <a:srgbClr val="434343"/>
                </a:solidFill>
                <a:latin typeface="Calibri"/>
                <a:ea typeface="Calibri"/>
                <a:cs typeface="Calibri"/>
                <a:sym typeface="Calibri"/>
              </a:rPr>
              <a:t>Nikhil Nagendra		(5049628)</a:t>
            </a:r>
            <a:endParaRPr sz="1800">
              <a:solidFill>
                <a:srgbClr val="434343"/>
              </a:solidFill>
              <a:latin typeface="Calibri"/>
              <a:ea typeface="Calibri"/>
              <a:cs typeface="Calibri"/>
              <a:sym typeface="Calibri"/>
            </a:endParaRPr>
          </a:p>
          <a:p>
            <a:pPr marL="0" lvl="0" indent="457200" algn="l" rtl="0">
              <a:lnSpc>
                <a:spcPct val="100000"/>
              </a:lnSpc>
              <a:spcBef>
                <a:spcPts val="560"/>
              </a:spcBef>
              <a:spcAft>
                <a:spcPts val="0"/>
              </a:spcAft>
              <a:buNone/>
            </a:pPr>
            <a:r>
              <a:rPr lang="en" sz="1800">
                <a:solidFill>
                  <a:srgbClr val="434343"/>
                </a:solidFill>
                <a:latin typeface="Calibri"/>
                <a:ea typeface="Calibri"/>
                <a:cs typeface="Calibri"/>
                <a:sym typeface="Calibri"/>
              </a:rPr>
              <a:t> </a:t>
            </a:r>
            <a:r>
              <a:rPr lang="en" sz="1800" b="1">
                <a:solidFill>
                  <a:srgbClr val="434343"/>
                </a:solidFill>
                <a:latin typeface="Calibri"/>
                <a:ea typeface="Calibri"/>
                <a:cs typeface="Calibri"/>
                <a:sym typeface="Calibri"/>
              </a:rPr>
              <a:t>Shantanu Shivankar	 (5032814)</a:t>
            </a:r>
            <a:endParaRPr sz="1800" b="1">
              <a:solidFill>
                <a:srgbClr val="434343"/>
              </a:solidFill>
              <a:latin typeface="Calibri"/>
              <a:ea typeface="Calibri"/>
              <a:cs typeface="Calibri"/>
              <a:sym typeface="Calibri"/>
            </a:endParaRPr>
          </a:p>
          <a:p>
            <a:pPr marL="0" lvl="0" indent="0" algn="ctr" rtl="0">
              <a:lnSpc>
                <a:spcPct val="100000"/>
              </a:lnSpc>
              <a:spcBef>
                <a:spcPts val="560"/>
              </a:spcBef>
              <a:spcAft>
                <a:spcPts val="0"/>
              </a:spcAft>
              <a:buNone/>
            </a:pPr>
            <a:r>
              <a:rPr lang="en" sz="1800">
                <a:solidFill>
                  <a:srgbClr val="434343"/>
                </a:solidFill>
                <a:latin typeface="Calibri"/>
                <a:ea typeface="Calibri"/>
                <a:cs typeface="Calibri"/>
                <a:sym typeface="Calibri"/>
              </a:rPr>
              <a:t>Yen-Lin Wu		 	(4848489)</a:t>
            </a:r>
            <a:endParaRPr sz="1800">
              <a:solidFill>
                <a:srgbClr val="434343"/>
              </a:solidFill>
              <a:latin typeface="Calibri"/>
              <a:ea typeface="Calibri"/>
              <a:cs typeface="Calibri"/>
              <a:sym typeface="Calibri"/>
            </a:endParaRPr>
          </a:p>
        </p:txBody>
      </p:sp>
      <p:sp>
        <p:nvSpPr>
          <p:cNvPr id="162" name="Google Shape;162;p7"/>
          <p:cNvSpPr txBox="1"/>
          <p:nvPr/>
        </p:nvSpPr>
        <p:spPr>
          <a:xfrm>
            <a:off x="7015425" y="4384650"/>
            <a:ext cx="1533900" cy="5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16th June 2020</a:t>
            </a:r>
            <a:endParaRPr/>
          </a:p>
        </p:txBody>
      </p:sp>
      <p:sp>
        <p:nvSpPr>
          <p:cNvPr id="163" name="Google Shape;163;p7"/>
          <p:cNvSpPr txBox="1">
            <a:spLocks noGrp="1"/>
          </p:cNvSpPr>
          <p:nvPr>
            <p:ph type="title"/>
          </p:nvPr>
        </p:nvSpPr>
        <p:spPr>
          <a:xfrm>
            <a:off x="2073450" y="1517000"/>
            <a:ext cx="5546700" cy="1067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2000" i="1">
                <a:solidFill>
                  <a:srgbClr val="434343"/>
                </a:solidFill>
              </a:rPr>
              <a:t>ME41116 Vehicle Dynamics B</a:t>
            </a:r>
            <a:endParaRPr sz="2000" i="1">
              <a:solidFill>
                <a:srgbClr val="434343"/>
              </a:solidFill>
            </a:endParaRPr>
          </a:p>
        </p:txBody>
      </p:sp>
      <p:pic>
        <p:nvPicPr>
          <p:cNvPr id="164" name="Google Shape;164;p7"/>
          <p:cNvPicPr preferRelativeResize="0"/>
          <p:nvPr/>
        </p:nvPicPr>
        <p:blipFill rotWithShape="1">
          <a:blip r:embed="rId3">
            <a:alphaModFix/>
          </a:blip>
          <a:srcRect l="23438" t="15852" r="20150" b="13689"/>
          <a:stretch/>
        </p:blipFill>
        <p:spPr>
          <a:xfrm>
            <a:off x="6159975" y="2329200"/>
            <a:ext cx="2770351" cy="1946200"/>
          </a:xfrm>
          <a:prstGeom prst="rect">
            <a:avLst/>
          </a:prstGeom>
          <a:noFill/>
          <a:ln>
            <a:noFill/>
          </a:ln>
        </p:spPr>
      </p:pic>
      <p:sp>
        <p:nvSpPr>
          <p:cNvPr id="165" name="Google Shape;165;p7"/>
          <p:cNvSpPr txBox="1"/>
          <p:nvPr/>
        </p:nvSpPr>
        <p:spPr>
          <a:xfrm>
            <a:off x="8090625" y="4019900"/>
            <a:ext cx="839700" cy="2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latin typeface="Nunito"/>
                <a:ea typeface="Nunito"/>
                <a:cs typeface="Nunito"/>
                <a:sym typeface="Nunito"/>
              </a:rPr>
              <a:t>Source: Bosch</a:t>
            </a:r>
            <a:endParaRPr sz="80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16"/>
          <p:cNvSpPr txBox="1">
            <a:spLocks noGrp="1"/>
          </p:cNvSpPr>
          <p:nvPr>
            <p:ph type="title"/>
          </p:nvPr>
        </p:nvSpPr>
        <p:spPr>
          <a:xfrm>
            <a:off x="1763100" y="205975"/>
            <a:ext cx="7106400" cy="49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Simulation and Results</a:t>
            </a:r>
            <a:endParaRPr/>
          </a:p>
        </p:txBody>
      </p:sp>
      <p:pic>
        <p:nvPicPr>
          <p:cNvPr id="287" name="Google Shape;287;p16"/>
          <p:cNvPicPr preferRelativeResize="0"/>
          <p:nvPr/>
        </p:nvPicPr>
        <p:blipFill>
          <a:blip r:embed="rId3">
            <a:alphaModFix/>
          </a:blip>
          <a:stretch>
            <a:fillRect/>
          </a:stretch>
        </p:blipFill>
        <p:spPr>
          <a:xfrm>
            <a:off x="5486600" y="2902825"/>
            <a:ext cx="2962656" cy="1901953"/>
          </a:xfrm>
          <a:prstGeom prst="rect">
            <a:avLst/>
          </a:prstGeom>
          <a:noFill/>
          <a:ln>
            <a:noFill/>
          </a:ln>
        </p:spPr>
      </p:pic>
      <p:pic>
        <p:nvPicPr>
          <p:cNvPr id="288" name="Google Shape;288;p16"/>
          <p:cNvPicPr preferRelativeResize="0"/>
          <p:nvPr/>
        </p:nvPicPr>
        <p:blipFill>
          <a:blip r:embed="rId4">
            <a:alphaModFix/>
          </a:blip>
          <a:stretch>
            <a:fillRect/>
          </a:stretch>
        </p:blipFill>
        <p:spPr>
          <a:xfrm>
            <a:off x="5487087" y="852775"/>
            <a:ext cx="2961675" cy="1897655"/>
          </a:xfrm>
          <a:prstGeom prst="rect">
            <a:avLst/>
          </a:prstGeom>
          <a:noFill/>
          <a:ln>
            <a:noFill/>
          </a:ln>
        </p:spPr>
      </p:pic>
      <p:sp>
        <p:nvSpPr>
          <p:cNvPr id="289" name="Google Shape;289;p16"/>
          <p:cNvSpPr txBox="1"/>
          <p:nvPr/>
        </p:nvSpPr>
        <p:spPr>
          <a:xfrm>
            <a:off x="1881950" y="820700"/>
            <a:ext cx="3509100" cy="152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Braking on High friction surface (𝛍 = 1)</a:t>
            </a:r>
            <a:endParaRPr/>
          </a:p>
          <a:p>
            <a:pPr marL="457200" lvl="0" indent="-317500" algn="l" rtl="0">
              <a:spcBef>
                <a:spcPts val="0"/>
              </a:spcBef>
              <a:spcAft>
                <a:spcPts val="0"/>
              </a:spcAft>
              <a:buSzPts val="1400"/>
              <a:buChar char="●"/>
            </a:pPr>
            <a:r>
              <a:rPr lang="en"/>
              <a:t>The car travels straight for 300m at 120km/h and then full brake</a:t>
            </a:r>
            <a:endParaRPr/>
          </a:p>
        </p:txBody>
      </p:sp>
      <p:grpSp>
        <p:nvGrpSpPr>
          <p:cNvPr id="290" name="Google Shape;290;p16"/>
          <p:cNvGrpSpPr/>
          <p:nvPr/>
        </p:nvGrpSpPr>
        <p:grpSpPr>
          <a:xfrm>
            <a:off x="2404625" y="1924650"/>
            <a:ext cx="1737300" cy="640200"/>
            <a:chOff x="2404625" y="1924650"/>
            <a:chExt cx="1737300" cy="640200"/>
          </a:xfrm>
        </p:grpSpPr>
        <p:sp>
          <p:nvSpPr>
            <p:cNvPr id="291" name="Google Shape;291;p16"/>
            <p:cNvSpPr/>
            <p:nvPr/>
          </p:nvSpPr>
          <p:spPr>
            <a:xfrm>
              <a:off x="2404625" y="1924650"/>
              <a:ext cx="1737300" cy="6402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92" name="Google Shape;292;p16"/>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3" name="Google Shape;293;p16"/>
          <p:cNvPicPr preferRelativeResize="0"/>
          <p:nvPr/>
        </p:nvPicPr>
        <p:blipFill>
          <a:blip r:embed="rId5">
            <a:alphaModFix/>
          </a:blip>
          <a:stretch>
            <a:fillRect/>
          </a:stretch>
        </p:blipFill>
        <p:spPr>
          <a:xfrm>
            <a:off x="2030875" y="2902825"/>
            <a:ext cx="2894175" cy="18976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7"/>
          <p:cNvSpPr txBox="1">
            <a:spLocks noGrp="1"/>
          </p:cNvSpPr>
          <p:nvPr>
            <p:ph type="title"/>
          </p:nvPr>
        </p:nvSpPr>
        <p:spPr>
          <a:xfrm>
            <a:off x="1763100" y="205977"/>
            <a:ext cx="7106400" cy="466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dk2"/>
                </a:solidFill>
              </a:rPr>
              <a:t>Simulation and Results</a:t>
            </a:r>
            <a:endParaRPr/>
          </a:p>
        </p:txBody>
      </p:sp>
      <p:pic>
        <p:nvPicPr>
          <p:cNvPr id="299" name="Google Shape;299;p17"/>
          <p:cNvPicPr preferRelativeResize="0"/>
          <p:nvPr/>
        </p:nvPicPr>
        <p:blipFill>
          <a:blip r:embed="rId3">
            <a:alphaModFix/>
          </a:blip>
          <a:stretch>
            <a:fillRect/>
          </a:stretch>
        </p:blipFill>
        <p:spPr>
          <a:xfrm>
            <a:off x="1650825" y="833600"/>
            <a:ext cx="3836565" cy="1982225"/>
          </a:xfrm>
          <a:prstGeom prst="rect">
            <a:avLst/>
          </a:prstGeom>
          <a:noFill/>
          <a:ln>
            <a:noFill/>
          </a:ln>
        </p:spPr>
      </p:pic>
      <p:pic>
        <p:nvPicPr>
          <p:cNvPr id="300" name="Google Shape;300;p17"/>
          <p:cNvPicPr preferRelativeResize="0"/>
          <p:nvPr/>
        </p:nvPicPr>
        <p:blipFill>
          <a:blip r:embed="rId4">
            <a:alphaModFix/>
          </a:blip>
          <a:stretch>
            <a:fillRect/>
          </a:stretch>
        </p:blipFill>
        <p:spPr>
          <a:xfrm>
            <a:off x="5249525" y="2815825"/>
            <a:ext cx="3619976" cy="1870325"/>
          </a:xfrm>
          <a:prstGeom prst="rect">
            <a:avLst/>
          </a:prstGeom>
          <a:noFill/>
          <a:ln>
            <a:noFill/>
          </a:ln>
        </p:spPr>
      </p:pic>
      <p:sp>
        <p:nvSpPr>
          <p:cNvPr id="301" name="Google Shape;301;p17"/>
          <p:cNvSpPr txBox="1"/>
          <p:nvPr/>
        </p:nvSpPr>
        <p:spPr>
          <a:xfrm>
            <a:off x="5940725" y="1626864"/>
            <a:ext cx="19761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 Control </a:t>
            </a:r>
            <a:r>
              <a:rPr lang="en">
                <a:solidFill>
                  <a:schemeClr val="dk1"/>
                </a:solidFill>
              </a:rPr>
              <a:t>(𝛍 = 1)</a:t>
            </a:r>
            <a:endParaRPr/>
          </a:p>
        </p:txBody>
      </p:sp>
      <p:sp>
        <p:nvSpPr>
          <p:cNvPr id="302" name="Google Shape;302;p17"/>
          <p:cNvSpPr txBox="1"/>
          <p:nvPr/>
        </p:nvSpPr>
        <p:spPr>
          <a:xfrm>
            <a:off x="2827025" y="3553139"/>
            <a:ext cx="2257500" cy="39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w/o Control </a:t>
            </a:r>
            <a:r>
              <a:rPr lang="en">
                <a:solidFill>
                  <a:schemeClr val="dk1"/>
                </a:solidFill>
              </a:rPr>
              <a:t>(𝛍 = 1)</a:t>
            </a:r>
            <a:endParaRPr/>
          </a:p>
        </p:txBody>
      </p:sp>
      <p:sp>
        <p:nvSpPr>
          <p:cNvPr id="303" name="Google Shape;303;p17"/>
          <p:cNvSpPr/>
          <p:nvPr/>
        </p:nvSpPr>
        <p:spPr>
          <a:xfrm>
            <a:off x="5589425" y="1744925"/>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7"/>
          <p:cNvSpPr/>
          <p:nvPr/>
        </p:nvSpPr>
        <p:spPr>
          <a:xfrm rot="10800000">
            <a:off x="4875113" y="3671175"/>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1763100" y="205977"/>
            <a:ext cx="7106400" cy="42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
                <a:solidFill>
                  <a:schemeClr val="dk2"/>
                </a:solidFill>
              </a:rPr>
              <a:t>Simulation and Results</a:t>
            </a:r>
            <a:endParaRPr>
              <a:solidFill>
                <a:schemeClr val="dk2"/>
              </a:solidFill>
            </a:endParaRPr>
          </a:p>
        </p:txBody>
      </p:sp>
      <p:sp>
        <p:nvSpPr>
          <p:cNvPr id="310" name="Google Shape;310;p18"/>
          <p:cNvSpPr txBox="1"/>
          <p:nvPr/>
        </p:nvSpPr>
        <p:spPr>
          <a:xfrm>
            <a:off x="1763100" y="728725"/>
            <a:ext cx="3721200" cy="17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Braking on Low friction surface (𝛍 = 0.5)</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car travels straight for 300m at 120km/h and full brake</a:t>
            </a:r>
            <a:endParaRPr>
              <a:solidFill>
                <a:schemeClr val="dk1"/>
              </a:solidFill>
            </a:endParaRPr>
          </a:p>
          <a:p>
            <a:pPr marL="457200" lvl="0" indent="0" algn="l" rtl="0">
              <a:spcBef>
                <a:spcPts val="0"/>
              </a:spcBef>
              <a:spcAft>
                <a:spcPts val="0"/>
              </a:spcAft>
              <a:buNone/>
            </a:pPr>
            <a:endParaRPr>
              <a:solidFill>
                <a:schemeClr val="dk1"/>
              </a:solidFill>
            </a:endParaRPr>
          </a:p>
        </p:txBody>
      </p:sp>
      <p:pic>
        <p:nvPicPr>
          <p:cNvPr id="311" name="Google Shape;311;p18"/>
          <p:cNvPicPr preferRelativeResize="0"/>
          <p:nvPr/>
        </p:nvPicPr>
        <p:blipFill>
          <a:blip r:embed="rId3">
            <a:alphaModFix/>
          </a:blip>
          <a:stretch>
            <a:fillRect/>
          </a:stretch>
        </p:blipFill>
        <p:spPr>
          <a:xfrm>
            <a:off x="5484375" y="2900425"/>
            <a:ext cx="2962656" cy="1901953"/>
          </a:xfrm>
          <a:prstGeom prst="rect">
            <a:avLst/>
          </a:prstGeom>
          <a:noFill/>
          <a:ln>
            <a:noFill/>
          </a:ln>
        </p:spPr>
      </p:pic>
      <p:grpSp>
        <p:nvGrpSpPr>
          <p:cNvPr id="312" name="Google Shape;312;p18"/>
          <p:cNvGrpSpPr/>
          <p:nvPr/>
        </p:nvGrpSpPr>
        <p:grpSpPr>
          <a:xfrm>
            <a:off x="2404625" y="1924650"/>
            <a:ext cx="1737300" cy="640200"/>
            <a:chOff x="2404625" y="1924650"/>
            <a:chExt cx="1737300" cy="640200"/>
          </a:xfrm>
        </p:grpSpPr>
        <p:sp>
          <p:nvSpPr>
            <p:cNvPr id="313" name="Google Shape;313;p18"/>
            <p:cNvSpPr/>
            <p:nvPr/>
          </p:nvSpPr>
          <p:spPr>
            <a:xfrm>
              <a:off x="2404625" y="1924650"/>
              <a:ext cx="1737300" cy="6402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314" name="Google Shape;314;p18"/>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5" name="Google Shape;315;p18"/>
          <p:cNvPicPr preferRelativeResize="0"/>
          <p:nvPr/>
        </p:nvPicPr>
        <p:blipFill>
          <a:blip r:embed="rId4">
            <a:alphaModFix/>
          </a:blip>
          <a:stretch>
            <a:fillRect/>
          </a:stretch>
        </p:blipFill>
        <p:spPr>
          <a:xfrm>
            <a:off x="2005325" y="2840875"/>
            <a:ext cx="2962650" cy="19565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19"/>
          <p:cNvSpPr txBox="1">
            <a:spLocks noGrp="1"/>
          </p:cNvSpPr>
          <p:nvPr>
            <p:ph type="title"/>
          </p:nvPr>
        </p:nvSpPr>
        <p:spPr>
          <a:xfrm>
            <a:off x="1763100" y="205977"/>
            <a:ext cx="7106400" cy="494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dk2"/>
                </a:solidFill>
              </a:rPr>
              <a:t>Simulation and Results</a:t>
            </a:r>
            <a:endParaRPr/>
          </a:p>
        </p:txBody>
      </p:sp>
      <p:pic>
        <p:nvPicPr>
          <p:cNvPr id="321" name="Google Shape;321;p19"/>
          <p:cNvPicPr preferRelativeResize="0"/>
          <p:nvPr/>
        </p:nvPicPr>
        <p:blipFill>
          <a:blip r:embed="rId3">
            <a:alphaModFix/>
          </a:blip>
          <a:stretch>
            <a:fillRect/>
          </a:stretch>
        </p:blipFill>
        <p:spPr>
          <a:xfrm>
            <a:off x="1763100" y="819450"/>
            <a:ext cx="3803975" cy="2088350"/>
          </a:xfrm>
          <a:prstGeom prst="rect">
            <a:avLst/>
          </a:prstGeom>
          <a:noFill/>
          <a:ln>
            <a:noFill/>
          </a:ln>
        </p:spPr>
      </p:pic>
      <p:pic>
        <p:nvPicPr>
          <p:cNvPr id="322" name="Google Shape;322;p19"/>
          <p:cNvPicPr preferRelativeResize="0"/>
          <p:nvPr/>
        </p:nvPicPr>
        <p:blipFill>
          <a:blip r:embed="rId4">
            <a:alphaModFix/>
          </a:blip>
          <a:stretch>
            <a:fillRect/>
          </a:stretch>
        </p:blipFill>
        <p:spPr>
          <a:xfrm>
            <a:off x="5427556" y="2907800"/>
            <a:ext cx="3441943" cy="1778350"/>
          </a:xfrm>
          <a:prstGeom prst="rect">
            <a:avLst/>
          </a:prstGeom>
          <a:noFill/>
          <a:ln>
            <a:noFill/>
          </a:ln>
        </p:spPr>
      </p:pic>
      <p:sp>
        <p:nvSpPr>
          <p:cNvPr id="323" name="Google Shape;323;p19"/>
          <p:cNvSpPr txBox="1"/>
          <p:nvPr/>
        </p:nvSpPr>
        <p:spPr>
          <a:xfrm>
            <a:off x="5857675" y="1652429"/>
            <a:ext cx="19761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 Control </a:t>
            </a:r>
            <a:r>
              <a:rPr lang="en">
                <a:solidFill>
                  <a:schemeClr val="dk1"/>
                </a:solidFill>
              </a:rPr>
              <a:t>(𝛍 =0.5)</a:t>
            </a:r>
            <a:endParaRPr/>
          </a:p>
        </p:txBody>
      </p:sp>
      <p:sp>
        <p:nvSpPr>
          <p:cNvPr id="324" name="Google Shape;324;p19"/>
          <p:cNvSpPr txBox="1"/>
          <p:nvPr/>
        </p:nvSpPr>
        <p:spPr>
          <a:xfrm>
            <a:off x="3040750" y="3585775"/>
            <a:ext cx="2257500" cy="42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w/o Control </a:t>
            </a:r>
            <a:r>
              <a:rPr lang="en">
                <a:solidFill>
                  <a:schemeClr val="dk1"/>
                </a:solidFill>
              </a:rPr>
              <a:t>(𝛍 =0.5)</a:t>
            </a:r>
            <a:endParaRPr/>
          </a:p>
        </p:txBody>
      </p:sp>
      <p:sp>
        <p:nvSpPr>
          <p:cNvPr id="325" name="Google Shape;325;p19"/>
          <p:cNvSpPr txBox="1"/>
          <p:nvPr/>
        </p:nvSpPr>
        <p:spPr>
          <a:xfrm>
            <a:off x="2452600" y="4160475"/>
            <a:ext cx="2116800" cy="3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Note steering correction</a:t>
            </a:r>
            <a:endParaRPr/>
          </a:p>
        </p:txBody>
      </p:sp>
      <p:sp>
        <p:nvSpPr>
          <p:cNvPr id="326" name="Google Shape;326;p19"/>
          <p:cNvSpPr/>
          <p:nvPr/>
        </p:nvSpPr>
        <p:spPr>
          <a:xfrm>
            <a:off x="5648275" y="1783813"/>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rot="10800000">
            <a:off x="5142750" y="3717163"/>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8271475" y="2751175"/>
            <a:ext cx="774300" cy="764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0"/>
          <p:cNvSpPr txBox="1">
            <a:spLocks noGrp="1"/>
          </p:cNvSpPr>
          <p:nvPr>
            <p:ph type="title"/>
          </p:nvPr>
        </p:nvSpPr>
        <p:spPr>
          <a:xfrm>
            <a:off x="1763100" y="205975"/>
            <a:ext cx="7106400" cy="444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Simulation and Results</a:t>
            </a:r>
            <a:endParaRPr/>
          </a:p>
        </p:txBody>
      </p:sp>
      <p:sp>
        <p:nvSpPr>
          <p:cNvPr id="334" name="Google Shape;334;p20"/>
          <p:cNvSpPr txBox="1"/>
          <p:nvPr/>
        </p:nvSpPr>
        <p:spPr>
          <a:xfrm>
            <a:off x="1924375" y="891450"/>
            <a:ext cx="3240600" cy="168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Braking on 𝛍-split friction surface</a:t>
            </a:r>
            <a:br>
              <a:rPr lang="en">
                <a:solidFill>
                  <a:schemeClr val="dk1"/>
                </a:solidFill>
              </a:rPr>
            </a:b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The car travels straight for 300m at 120 km/h and then full brake.</a:t>
            </a:r>
            <a:endParaRPr>
              <a:solidFill>
                <a:schemeClr val="dk1"/>
              </a:solidFill>
            </a:endParaRPr>
          </a:p>
          <a:p>
            <a:pPr marL="457200" lvl="0" indent="0" algn="l" rtl="0">
              <a:spcBef>
                <a:spcPts val="0"/>
              </a:spcBef>
              <a:spcAft>
                <a:spcPts val="0"/>
              </a:spcAft>
              <a:buNone/>
            </a:pPr>
            <a:endParaRPr>
              <a:solidFill>
                <a:schemeClr val="dk1"/>
              </a:solidFill>
            </a:endParaRPr>
          </a:p>
        </p:txBody>
      </p:sp>
      <p:pic>
        <p:nvPicPr>
          <p:cNvPr id="335" name="Google Shape;335;p20"/>
          <p:cNvPicPr preferRelativeResize="0"/>
          <p:nvPr/>
        </p:nvPicPr>
        <p:blipFill>
          <a:blip r:embed="rId3">
            <a:alphaModFix/>
          </a:blip>
          <a:stretch>
            <a:fillRect/>
          </a:stretch>
        </p:blipFill>
        <p:spPr>
          <a:xfrm>
            <a:off x="5483125" y="2901450"/>
            <a:ext cx="2962656" cy="1901953"/>
          </a:xfrm>
          <a:prstGeom prst="rect">
            <a:avLst/>
          </a:prstGeom>
          <a:noFill/>
          <a:ln>
            <a:noFill/>
          </a:ln>
        </p:spPr>
      </p:pic>
      <p:pic>
        <p:nvPicPr>
          <p:cNvPr id="336" name="Google Shape;336;p20"/>
          <p:cNvPicPr preferRelativeResize="0"/>
          <p:nvPr/>
        </p:nvPicPr>
        <p:blipFill>
          <a:blip r:embed="rId4">
            <a:alphaModFix/>
          </a:blip>
          <a:stretch>
            <a:fillRect/>
          </a:stretch>
        </p:blipFill>
        <p:spPr>
          <a:xfrm>
            <a:off x="5483125" y="825194"/>
            <a:ext cx="2962656" cy="1901953"/>
          </a:xfrm>
          <a:prstGeom prst="rect">
            <a:avLst/>
          </a:prstGeom>
          <a:noFill/>
          <a:ln>
            <a:noFill/>
          </a:ln>
        </p:spPr>
      </p:pic>
      <p:grpSp>
        <p:nvGrpSpPr>
          <p:cNvPr id="337" name="Google Shape;337;p20"/>
          <p:cNvGrpSpPr/>
          <p:nvPr/>
        </p:nvGrpSpPr>
        <p:grpSpPr>
          <a:xfrm>
            <a:off x="2404625" y="1924650"/>
            <a:ext cx="1737300" cy="640200"/>
            <a:chOff x="2404625" y="1924650"/>
            <a:chExt cx="1737300" cy="640200"/>
          </a:xfrm>
        </p:grpSpPr>
        <p:sp>
          <p:nvSpPr>
            <p:cNvPr id="338" name="Google Shape;338;p20"/>
            <p:cNvSpPr/>
            <p:nvPr/>
          </p:nvSpPr>
          <p:spPr>
            <a:xfrm>
              <a:off x="2404625" y="1924650"/>
              <a:ext cx="1737300" cy="3201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339" name="Google Shape;339;p20"/>
            <p:cNvSpPr/>
            <p:nvPr/>
          </p:nvSpPr>
          <p:spPr>
            <a:xfrm>
              <a:off x="2404625" y="2244750"/>
              <a:ext cx="1737300" cy="320100"/>
            </a:xfrm>
            <a:prstGeom prst="rect">
              <a:avLst/>
            </a:prstGeom>
            <a:solidFill>
              <a:srgbClr val="666666"/>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340" name="Google Shape;340;p20"/>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1" name="Google Shape;341;p20"/>
          <p:cNvPicPr preferRelativeResize="0"/>
          <p:nvPr/>
        </p:nvPicPr>
        <p:blipFill rotWithShape="1">
          <a:blip r:embed="rId5">
            <a:alphaModFix/>
          </a:blip>
          <a:srcRect/>
          <a:stretch/>
        </p:blipFill>
        <p:spPr>
          <a:xfrm>
            <a:off x="1924375" y="2812325"/>
            <a:ext cx="2908642" cy="1991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21"/>
          <p:cNvSpPr txBox="1">
            <a:spLocks noGrp="1"/>
          </p:cNvSpPr>
          <p:nvPr>
            <p:ph type="title"/>
          </p:nvPr>
        </p:nvSpPr>
        <p:spPr>
          <a:xfrm>
            <a:off x="1763100" y="205977"/>
            <a:ext cx="7106400" cy="416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solidFill>
                  <a:schemeClr val="dk2"/>
                </a:solidFill>
              </a:rPr>
              <a:t>Simulation and Results</a:t>
            </a:r>
            <a:endParaRPr/>
          </a:p>
        </p:txBody>
      </p:sp>
      <p:pic>
        <p:nvPicPr>
          <p:cNvPr id="347" name="Google Shape;347;p21"/>
          <p:cNvPicPr preferRelativeResize="0"/>
          <p:nvPr/>
        </p:nvPicPr>
        <p:blipFill>
          <a:blip r:embed="rId3">
            <a:alphaModFix/>
          </a:blip>
          <a:stretch>
            <a:fillRect/>
          </a:stretch>
        </p:blipFill>
        <p:spPr>
          <a:xfrm>
            <a:off x="1601300" y="726125"/>
            <a:ext cx="3866576" cy="1997725"/>
          </a:xfrm>
          <a:prstGeom prst="rect">
            <a:avLst/>
          </a:prstGeom>
          <a:noFill/>
          <a:ln>
            <a:noFill/>
          </a:ln>
        </p:spPr>
      </p:pic>
      <p:pic>
        <p:nvPicPr>
          <p:cNvPr id="348" name="Google Shape;348;p21"/>
          <p:cNvPicPr preferRelativeResize="0"/>
          <p:nvPr/>
        </p:nvPicPr>
        <p:blipFill>
          <a:blip r:embed="rId4">
            <a:alphaModFix/>
          </a:blip>
          <a:stretch>
            <a:fillRect/>
          </a:stretch>
        </p:blipFill>
        <p:spPr>
          <a:xfrm>
            <a:off x="5071512" y="2723850"/>
            <a:ext cx="3797988" cy="1962300"/>
          </a:xfrm>
          <a:prstGeom prst="rect">
            <a:avLst/>
          </a:prstGeom>
          <a:noFill/>
          <a:ln>
            <a:noFill/>
          </a:ln>
        </p:spPr>
      </p:pic>
      <p:sp>
        <p:nvSpPr>
          <p:cNvPr id="349" name="Google Shape;349;p21"/>
          <p:cNvSpPr txBox="1"/>
          <p:nvPr/>
        </p:nvSpPr>
        <p:spPr>
          <a:xfrm>
            <a:off x="5858625" y="1516637"/>
            <a:ext cx="1976100" cy="4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 Control </a:t>
            </a:r>
            <a:r>
              <a:rPr lang="en">
                <a:solidFill>
                  <a:schemeClr val="dk1"/>
                </a:solidFill>
              </a:rPr>
              <a:t>(𝛍 split)</a:t>
            </a:r>
            <a:endParaRPr/>
          </a:p>
        </p:txBody>
      </p:sp>
      <p:sp>
        <p:nvSpPr>
          <p:cNvPr id="350" name="Google Shape;350;p21"/>
          <p:cNvSpPr txBox="1"/>
          <p:nvPr/>
        </p:nvSpPr>
        <p:spPr>
          <a:xfrm>
            <a:off x="2642000" y="3496650"/>
            <a:ext cx="2257500" cy="4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w/o Control </a:t>
            </a:r>
            <a:r>
              <a:rPr lang="en">
                <a:solidFill>
                  <a:schemeClr val="dk1"/>
                </a:solidFill>
              </a:rPr>
              <a:t>(𝛍 split)</a:t>
            </a:r>
            <a:endParaRPr/>
          </a:p>
        </p:txBody>
      </p:sp>
      <p:sp>
        <p:nvSpPr>
          <p:cNvPr id="351" name="Google Shape;351;p21"/>
          <p:cNvSpPr/>
          <p:nvPr/>
        </p:nvSpPr>
        <p:spPr>
          <a:xfrm rot="10800000">
            <a:off x="4786100" y="3625200"/>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1"/>
          <p:cNvSpPr/>
          <p:nvPr/>
        </p:nvSpPr>
        <p:spPr>
          <a:xfrm>
            <a:off x="5528650" y="1645188"/>
            <a:ext cx="209400" cy="159600"/>
          </a:xfrm>
          <a:prstGeom prst="leftArrow">
            <a:avLst>
              <a:gd name="adj1" fmla="val 50000"/>
              <a:gd name="adj2" fmla="val 50000"/>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8"/>
                                        </p:tgtEl>
                                        <p:attrNameLst>
                                          <p:attrName>style.visibility</p:attrName>
                                        </p:attrNameLst>
                                      </p:cBhvr>
                                      <p:to>
                                        <p:strVal val="visible"/>
                                      </p:to>
                                    </p:set>
                                    <p:animEffect transition="in" filter="fade">
                                      <p:cBhvr>
                                        <p:cTn id="7" dur="1000"/>
                                        <p:tgtEl>
                                          <p:spTgt spid="3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fade">
                                      <p:cBhvr>
                                        <p:cTn id="12" dur="1000"/>
                                        <p:tgtEl>
                                          <p:spTgt spid="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2"/>
          <p:cNvSpPr txBox="1">
            <a:spLocks noGrp="1"/>
          </p:cNvSpPr>
          <p:nvPr>
            <p:ph type="title"/>
          </p:nvPr>
        </p:nvSpPr>
        <p:spPr>
          <a:xfrm>
            <a:off x="1763100" y="205975"/>
            <a:ext cx="7106400" cy="547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PID, LQR Comparison</a:t>
            </a:r>
            <a:endParaRPr/>
          </a:p>
        </p:txBody>
      </p:sp>
      <p:sp>
        <p:nvSpPr>
          <p:cNvPr id="358" name="Google Shape;358;p22"/>
          <p:cNvSpPr txBox="1"/>
          <p:nvPr/>
        </p:nvSpPr>
        <p:spPr>
          <a:xfrm>
            <a:off x="1763100" y="1018438"/>
            <a:ext cx="5741700" cy="66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Braking from 120km/h at high friction </a:t>
            </a:r>
            <a:r>
              <a:rPr lang="en">
                <a:solidFill>
                  <a:schemeClr val="dk1"/>
                </a:solidFill>
              </a:rPr>
              <a:t>(𝛍 = 1)</a:t>
            </a:r>
            <a:r>
              <a:rPr lang="en"/>
              <a:t> road.</a:t>
            </a:r>
            <a:endParaRPr/>
          </a:p>
        </p:txBody>
      </p:sp>
      <p:pic>
        <p:nvPicPr>
          <p:cNvPr id="359" name="Google Shape;359;p22"/>
          <p:cNvPicPr preferRelativeResize="0"/>
          <p:nvPr/>
        </p:nvPicPr>
        <p:blipFill>
          <a:blip r:embed="rId3">
            <a:alphaModFix/>
          </a:blip>
          <a:stretch>
            <a:fillRect/>
          </a:stretch>
        </p:blipFill>
        <p:spPr>
          <a:xfrm>
            <a:off x="2932675" y="1493213"/>
            <a:ext cx="4200483" cy="31503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3"/>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Conclusions</a:t>
            </a:r>
            <a:endParaRPr/>
          </a:p>
        </p:txBody>
      </p:sp>
      <p:sp>
        <p:nvSpPr>
          <p:cNvPr id="365" name="Google Shape;365;p23"/>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457200" lvl="0" indent="-355600" algn="l" rtl="0">
              <a:spcBef>
                <a:spcPts val="360"/>
              </a:spcBef>
              <a:spcAft>
                <a:spcPts val="0"/>
              </a:spcAft>
              <a:buSzPts val="2000"/>
              <a:buChar char="•"/>
            </a:pPr>
            <a:r>
              <a:rPr lang="en" sz="2000"/>
              <a:t>LQR performance is better than PID for initial conditions</a:t>
            </a:r>
            <a:endParaRPr sz="2000"/>
          </a:p>
          <a:p>
            <a:pPr marL="457200" lvl="0" indent="-355600" algn="l" rtl="0">
              <a:spcBef>
                <a:spcPts val="0"/>
              </a:spcBef>
              <a:spcAft>
                <a:spcPts val="0"/>
              </a:spcAft>
              <a:buSzPts val="2000"/>
              <a:buChar char="•"/>
            </a:pPr>
            <a:r>
              <a:rPr lang="en" sz="2000"/>
              <a:t>Further tuning is necessary to obtain optimal performance of LQR</a:t>
            </a:r>
            <a:endParaRPr sz="2000"/>
          </a:p>
          <a:p>
            <a:pPr marL="457200" lvl="0" indent="-355600" algn="l" rtl="0">
              <a:spcBef>
                <a:spcPts val="0"/>
              </a:spcBef>
              <a:spcAft>
                <a:spcPts val="0"/>
              </a:spcAft>
              <a:buSzPts val="2000"/>
              <a:buChar char="•"/>
            </a:pPr>
            <a:r>
              <a:rPr lang="en" sz="2000"/>
              <a:t>Computation time fairly slower than PID control</a:t>
            </a:r>
            <a:endParaRPr sz="2000"/>
          </a:p>
          <a:p>
            <a:pPr marL="457200" lvl="0" indent="-355600" algn="l" rtl="0">
              <a:spcBef>
                <a:spcPts val="0"/>
              </a:spcBef>
              <a:spcAft>
                <a:spcPts val="0"/>
              </a:spcAft>
              <a:buSzPts val="2000"/>
              <a:buChar char="•"/>
            </a:pPr>
            <a:r>
              <a:rPr lang="en" sz="2000"/>
              <a:t>Inclusion of error dynamics can provide more accurate representation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4"/>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Future Work</a:t>
            </a:r>
            <a:endParaRPr/>
          </a:p>
        </p:txBody>
      </p:sp>
      <p:sp>
        <p:nvSpPr>
          <p:cNvPr id="371" name="Google Shape;371;p24"/>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457200" lvl="0" indent="-355600" algn="l" rtl="0">
              <a:spcBef>
                <a:spcPts val="360"/>
              </a:spcBef>
              <a:spcAft>
                <a:spcPts val="0"/>
              </a:spcAft>
              <a:buSzPts val="2000"/>
              <a:buChar char="•"/>
            </a:pPr>
            <a:r>
              <a:rPr lang="en" sz="2000"/>
              <a:t>Inclusion of sensor noise</a:t>
            </a:r>
            <a:endParaRPr sz="2000"/>
          </a:p>
          <a:p>
            <a:pPr marL="457200" lvl="0" indent="-355600" algn="l" rtl="0">
              <a:spcBef>
                <a:spcPts val="0"/>
              </a:spcBef>
              <a:spcAft>
                <a:spcPts val="0"/>
              </a:spcAft>
              <a:buSzPts val="2000"/>
              <a:buChar char="•"/>
            </a:pPr>
            <a:r>
              <a:rPr lang="en" sz="2000"/>
              <a:t>Saturation / Boundary conditions for input to be implemented</a:t>
            </a:r>
            <a:endParaRPr sz="2000"/>
          </a:p>
          <a:p>
            <a:pPr marL="457200" lvl="0" indent="-355600" algn="l" rtl="0">
              <a:spcBef>
                <a:spcPts val="0"/>
              </a:spcBef>
              <a:spcAft>
                <a:spcPts val="0"/>
              </a:spcAft>
              <a:buSzPts val="2000"/>
              <a:buChar char="•"/>
            </a:pPr>
            <a:r>
              <a:rPr lang="en" sz="2000"/>
              <a:t>Linking with Delft Tyre</a:t>
            </a:r>
            <a:endParaRPr sz="2000"/>
          </a:p>
          <a:p>
            <a:pPr marL="457200" lvl="0" indent="-355600" algn="l" rtl="0">
              <a:spcBef>
                <a:spcPts val="0"/>
              </a:spcBef>
              <a:spcAft>
                <a:spcPts val="0"/>
              </a:spcAft>
              <a:buSzPts val="2000"/>
              <a:buChar char="•"/>
            </a:pPr>
            <a:r>
              <a:rPr lang="en" sz="2000"/>
              <a:t>Optimise and tune weights for better performance of LQR control</a:t>
            </a:r>
            <a:endParaRPr sz="2000"/>
          </a:p>
          <a:p>
            <a:pPr marL="457200" lvl="0" indent="-355600" algn="l" rtl="0">
              <a:spcBef>
                <a:spcPts val="0"/>
              </a:spcBef>
              <a:spcAft>
                <a:spcPts val="0"/>
              </a:spcAft>
              <a:buSzPts val="2000"/>
              <a:buChar char="•"/>
            </a:pPr>
            <a:r>
              <a:rPr lang="en" sz="2000"/>
              <a:t>Implement non-linear MPC strategy and compare (possible future work)</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5"/>
          <p:cNvSpPr txBox="1">
            <a:spLocks noGrp="1"/>
          </p:cNvSpPr>
          <p:nvPr>
            <p:ph type="ctrTitle"/>
          </p:nvPr>
        </p:nvSpPr>
        <p:spPr>
          <a:xfrm>
            <a:off x="1703192" y="637097"/>
            <a:ext cx="7265400" cy="2229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Thank you</a:t>
            </a:r>
            <a:endParaRPr/>
          </a:p>
        </p:txBody>
      </p:sp>
      <p:sp>
        <p:nvSpPr>
          <p:cNvPr id="377" name="Google Shape;377;p25"/>
          <p:cNvSpPr txBox="1">
            <a:spLocks noGrp="1"/>
          </p:cNvSpPr>
          <p:nvPr>
            <p:ph type="subTitle" idx="1"/>
          </p:nvPr>
        </p:nvSpPr>
        <p:spPr>
          <a:xfrm>
            <a:off x="1802192" y="3203297"/>
            <a:ext cx="7067400" cy="1025700"/>
          </a:xfrm>
          <a:prstGeom prst="rect">
            <a:avLst/>
          </a:prstGeom>
        </p:spPr>
        <p:txBody>
          <a:bodyPr spcFirstLastPara="1" wrap="square" lIns="91425" tIns="45700" rIns="91425" bIns="45700" anchor="t" anchorCtr="0">
            <a:noAutofit/>
          </a:bodyPr>
          <a:lstStyle/>
          <a:p>
            <a:pPr marL="0" lvl="0" indent="0" algn="ctr" rtl="0">
              <a:spcBef>
                <a:spcPts val="560"/>
              </a:spcBef>
              <a:spcAft>
                <a:spcPts val="0"/>
              </a:spcAft>
              <a:buNone/>
            </a:pPr>
            <a:r>
              <a:rPr lang="en"/>
              <a:t>Questions?</a:t>
            </a:r>
            <a:endParaRPr/>
          </a:p>
        </p:txBody>
      </p:sp>
      <p:sp>
        <p:nvSpPr>
          <p:cNvPr id="378" name="Google Shape;378;p25"/>
          <p:cNvSpPr txBox="1"/>
          <p:nvPr/>
        </p:nvSpPr>
        <p:spPr>
          <a:xfrm>
            <a:off x="6474050" y="4319350"/>
            <a:ext cx="2234100"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Block Digram - next slide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Contents</a:t>
            </a:r>
            <a:endParaRPr/>
          </a:p>
        </p:txBody>
      </p:sp>
      <p:sp>
        <p:nvSpPr>
          <p:cNvPr id="171" name="Google Shape;171;p8"/>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457200" lvl="0" indent="-330200" algn="l" rtl="0">
              <a:spcBef>
                <a:spcPts val="360"/>
              </a:spcBef>
              <a:spcAft>
                <a:spcPts val="0"/>
              </a:spcAft>
              <a:buSzPts val="1600"/>
              <a:buChar char="•"/>
            </a:pPr>
            <a:r>
              <a:rPr lang="en" sz="2600"/>
              <a:t>Motivation</a:t>
            </a:r>
            <a:endParaRPr sz="2600"/>
          </a:p>
          <a:p>
            <a:pPr marL="457200" lvl="0" indent="-330200" algn="l" rtl="0">
              <a:spcBef>
                <a:spcPts val="0"/>
              </a:spcBef>
              <a:spcAft>
                <a:spcPts val="0"/>
              </a:spcAft>
              <a:buSzPts val="1600"/>
              <a:buChar char="•"/>
            </a:pPr>
            <a:r>
              <a:rPr lang="en" sz="2600"/>
              <a:t>LQR controller</a:t>
            </a:r>
            <a:endParaRPr sz="2600"/>
          </a:p>
          <a:p>
            <a:pPr marL="457200" lvl="0" indent="-330200" algn="l" rtl="0">
              <a:spcBef>
                <a:spcPts val="0"/>
              </a:spcBef>
              <a:spcAft>
                <a:spcPts val="0"/>
              </a:spcAft>
              <a:buSzPts val="1600"/>
              <a:buChar char="•"/>
            </a:pPr>
            <a:r>
              <a:rPr lang="en" sz="2600"/>
              <a:t>PID controller</a:t>
            </a:r>
            <a:endParaRPr sz="2600"/>
          </a:p>
          <a:p>
            <a:pPr marL="457200" lvl="0" indent="-330200" algn="l" rtl="0">
              <a:spcBef>
                <a:spcPts val="0"/>
              </a:spcBef>
              <a:spcAft>
                <a:spcPts val="0"/>
              </a:spcAft>
              <a:buSzPts val="1600"/>
              <a:buChar char="•"/>
            </a:pPr>
            <a:r>
              <a:rPr lang="en" sz="2600"/>
              <a:t>Control Strategy</a:t>
            </a:r>
            <a:endParaRPr sz="2600"/>
          </a:p>
          <a:p>
            <a:pPr marL="457200" lvl="0" indent="-330200" algn="l" rtl="0">
              <a:spcBef>
                <a:spcPts val="0"/>
              </a:spcBef>
              <a:spcAft>
                <a:spcPts val="0"/>
              </a:spcAft>
              <a:buSzPts val="1600"/>
              <a:buChar char="•"/>
            </a:pPr>
            <a:r>
              <a:rPr lang="en" sz="2600"/>
              <a:t>Experiment Condition</a:t>
            </a:r>
            <a:endParaRPr sz="2600"/>
          </a:p>
          <a:p>
            <a:pPr marL="457200" lvl="0" indent="-330200" algn="l" rtl="0">
              <a:spcBef>
                <a:spcPts val="0"/>
              </a:spcBef>
              <a:spcAft>
                <a:spcPts val="0"/>
              </a:spcAft>
              <a:buSzPts val="1600"/>
              <a:buChar char="•"/>
            </a:pPr>
            <a:r>
              <a:rPr lang="en" sz="2600"/>
              <a:t>Simulation and Results</a:t>
            </a:r>
            <a:endParaRPr sz="2600"/>
          </a:p>
          <a:p>
            <a:pPr marL="457200" lvl="0" indent="-330200" algn="l" rtl="0">
              <a:spcBef>
                <a:spcPts val="0"/>
              </a:spcBef>
              <a:spcAft>
                <a:spcPts val="0"/>
              </a:spcAft>
              <a:buSzPts val="1600"/>
              <a:buChar char="•"/>
            </a:pPr>
            <a:r>
              <a:rPr lang="en" sz="2600"/>
              <a:t>Conclusion and Future work</a:t>
            </a:r>
            <a:endParaRPr sz="2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6"/>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Appendix</a:t>
            </a:r>
            <a:endParaRPr/>
          </a:p>
        </p:txBody>
      </p:sp>
      <p:pic>
        <p:nvPicPr>
          <p:cNvPr id="384" name="Google Shape;384;p26"/>
          <p:cNvPicPr preferRelativeResize="0"/>
          <p:nvPr/>
        </p:nvPicPr>
        <p:blipFill rotWithShape="1">
          <a:blip r:embed="rId3">
            <a:alphaModFix/>
          </a:blip>
          <a:srcRect t="1613"/>
          <a:stretch/>
        </p:blipFill>
        <p:spPr>
          <a:xfrm>
            <a:off x="2164850" y="996000"/>
            <a:ext cx="5927275" cy="40944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7"/>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Appendix</a:t>
            </a:r>
            <a:endParaRPr/>
          </a:p>
        </p:txBody>
      </p:sp>
      <p:pic>
        <p:nvPicPr>
          <p:cNvPr id="390" name="Google Shape;390;p27"/>
          <p:cNvPicPr preferRelativeResize="0"/>
          <p:nvPr/>
        </p:nvPicPr>
        <p:blipFill>
          <a:blip r:embed="rId3">
            <a:alphaModFix/>
          </a:blip>
          <a:stretch>
            <a:fillRect/>
          </a:stretch>
        </p:blipFill>
        <p:spPr>
          <a:xfrm>
            <a:off x="1591150" y="1369912"/>
            <a:ext cx="7552851" cy="31480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9"/>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Motivation</a:t>
            </a:r>
            <a:endParaRPr/>
          </a:p>
        </p:txBody>
      </p:sp>
      <p:pic>
        <p:nvPicPr>
          <p:cNvPr id="177" name="Google Shape;177;p9"/>
          <p:cNvPicPr preferRelativeResize="0"/>
          <p:nvPr/>
        </p:nvPicPr>
        <p:blipFill rotWithShape="1">
          <a:blip r:embed="rId3">
            <a:alphaModFix/>
          </a:blip>
          <a:srcRect l="1818" t="9757" r="943" b="11490"/>
          <a:stretch/>
        </p:blipFill>
        <p:spPr>
          <a:xfrm>
            <a:off x="4351100" y="978450"/>
            <a:ext cx="4515325" cy="2390925"/>
          </a:xfrm>
          <a:prstGeom prst="rect">
            <a:avLst/>
          </a:prstGeom>
          <a:noFill/>
          <a:ln>
            <a:noFill/>
          </a:ln>
        </p:spPr>
      </p:pic>
      <p:sp>
        <p:nvSpPr>
          <p:cNvPr id="178" name="Google Shape;178;p9"/>
          <p:cNvSpPr txBox="1"/>
          <p:nvPr/>
        </p:nvSpPr>
        <p:spPr>
          <a:xfrm>
            <a:off x="1737650" y="1825675"/>
            <a:ext cx="2545500" cy="2391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 sz="1600">
                <a:solidFill>
                  <a:schemeClr val="dk1"/>
                </a:solidFill>
              </a:rPr>
              <a:t>Increases the Drivers ability to control the direction of car under hard braking.</a:t>
            </a:r>
            <a:endParaRPr sz="1600">
              <a:solidFill>
                <a:schemeClr val="dk1"/>
              </a:solidFill>
            </a:endParaRPr>
          </a:p>
          <a:p>
            <a:pPr marL="457200" lvl="0" indent="-330200" algn="l" rtl="0">
              <a:spcBef>
                <a:spcPts val="0"/>
              </a:spcBef>
              <a:spcAft>
                <a:spcPts val="0"/>
              </a:spcAft>
              <a:buClr>
                <a:schemeClr val="dk1"/>
              </a:buClr>
              <a:buSzPts val="1600"/>
              <a:buChar char="●"/>
            </a:pPr>
            <a:r>
              <a:rPr lang="en" sz="1600">
                <a:solidFill>
                  <a:schemeClr val="dk1"/>
                </a:solidFill>
              </a:rPr>
              <a:t>Its serves as a good point for selling Vehicles</a:t>
            </a:r>
            <a:endParaRPr sz="1600">
              <a:solidFill>
                <a:schemeClr val="dk1"/>
              </a:solidFill>
            </a:endParaRPr>
          </a:p>
          <a:p>
            <a:pPr marL="457200" lvl="0" indent="0" algn="l" rtl="0">
              <a:spcBef>
                <a:spcPts val="0"/>
              </a:spcBef>
              <a:spcAft>
                <a:spcPts val="0"/>
              </a:spcAft>
              <a:buNone/>
            </a:pPr>
            <a:endParaRPr sz="1600">
              <a:solidFill>
                <a:schemeClr val="dk1"/>
              </a:solidFill>
            </a:endParaRPr>
          </a:p>
        </p:txBody>
      </p:sp>
      <p:sp>
        <p:nvSpPr>
          <p:cNvPr id="179" name="Google Shape;179;p9"/>
          <p:cNvSpPr txBox="1"/>
          <p:nvPr/>
        </p:nvSpPr>
        <p:spPr>
          <a:xfrm>
            <a:off x="2044675" y="4329875"/>
            <a:ext cx="67566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u="sng">
                <a:solidFill>
                  <a:schemeClr val="hlink"/>
                </a:solidFill>
                <a:hlinkClick r:id="rId4"/>
              </a:rPr>
              <a:t>http://www.cse.msu.edu/~cse470/F01/Projects/ABS/ABS4/web/do-requirements/do-requirements.html#:~:text=1.2%20Motivation,vehicle%20under%20hard%20braking%20conditions.</a:t>
            </a:r>
            <a:endParaRPr sz="1000"/>
          </a:p>
        </p:txBody>
      </p:sp>
      <p:sp>
        <p:nvSpPr>
          <p:cNvPr id="180" name="Google Shape;180;p9"/>
          <p:cNvSpPr txBox="1"/>
          <p:nvPr/>
        </p:nvSpPr>
        <p:spPr>
          <a:xfrm>
            <a:off x="2094175" y="4697775"/>
            <a:ext cx="60702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E9E9E"/>
                </a:solidFill>
              </a:rPr>
              <a:t>Charles M. Farmer, Adrian K. Lund, Rebecca E. Trempel, Elisa R. Braver, Fatal crashes of passenger vehicles before and after adding antilock braking systems, Accident Analysis &amp; Prevention, Volume 29, Issue 6, 1997,</a:t>
            </a:r>
            <a:endParaRPr sz="600">
              <a:solidFill>
                <a:srgbClr val="9E9E9E"/>
              </a:solidFill>
            </a:endParaRPr>
          </a:p>
        </p:txBody>
      </p:sp>
      <p:sp>
        <p:nvSpPr>
          <p:cNvPr id="181" name="Google Shape;181;p9"/>
          <p:cNvSpPr txBox="1"/>
          <p:nvPr/>
        </p:nvSpPr>
        <p:spPr>
          <a:xfrm>
            <a:off x="1881950" y="969275"/>
            <a:ext cx="2256900" cy="52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NHSTA Passenger vehicle accidents - 2017</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85"/>
        <p:cNvGrpSpPr/>
        <p:nvPr/>
      </p:nvGrpSpPr>
      <p:grpSpPr>
        <a:xfrm>
          <a:off x="0" y="0"/>
          <a:ext cx="0" cy="0"/>
          <a:chOff x="0" y="0"/>
          <a:chExt cx="0" cy="0"/>
        </a:xfrm>
      </p:grpSpPr>
      <p:sp>
        <p:nvSpPr>
          <p:cNvPr id="186" name="Google Shape;186;p10"/>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What’s an ABS?</a:t>
            </a:r>
            <a:endParaRPr/>
          </a:p>
        </p:txBody>
      </p:sp>
      <p:sp>
        <p:nvSpPr>
          <p:cNvPr id="187" name="Google Shape;187;p10"/>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sz="1600">
                <a:solidFill>
                  <a:srgbClr val="202122"/>
                </a:solidFill>
                <a:highlight>
                  <a:srgbClr val="FFFFFF"/>
                </a:highlight>
                <a:latin typeface="Arial"/>
                <a:ea typeface="Arial"/>
                <a:cs typeface="Arial"/>
                <a:sym typeface="Arial"/>
              </a:rPr>
              <a:t>An </a:t>
            </a:r>
            <a:r>
              <a:rPr lang="en" sz="1600" b="1">
                <a:solidFill>
                  <a:srgbClr val="202122"/>
                </a:solidFill>
                <a:highlight>
                  <a:srgbClr val="FFFFFF"/>
                </a:highlight>
                <a:latin typeface="Arial"/>
                <a:ea typeface="Arial"/>
                <a:cs typeface="Arial"/>
                <a:sym typeface="Arial"/>
              </a:rPr>
              <a:t>anti-lock braking system</a:t>
            </a:r>
            <a:r>
              <a:rPr lang="en" sz="1600">
                <a:solidFill>
                  <a:srgbClr val="202122"/>
                </a:solidFill>
                <a:highlight>
                  <a:srgbClr val="FFFFFF"/>
                </a:highlight>
                <a:latin typeface="Arial"/>
                <a:ea typeface="Arial"/>
                <a:cs typeface="Arial"/>
                <a:sym typeface="Arial"/>
              </a:rPr>
              <a:t> (</a:t>
            </a:r>
            <a:r>
              <a:rPr lang="en" sz="1600" b="1">
                <a:solidFill>
                  <a:srgbClr val="202122"/>
                </a:solidFill>
                <a:highlight>
                  <a:srgbClr val="FFFFFF"/>
                </a:highlight>
                <a:latin typeface="Arial"/>
                <a:ea typeface="Arial"/>
                <a:cs typeface="Arial"/>
                <a:sym typeface="Arial"/>
              </a:rPr>
              <a:t>ABS</a:t>
            </a:r>
            <a:r>
              <a:rPr lang="en" sz="1600">
                <a:solidFill>
                  <a:srgbClr val="202122"/>
                </a:solidFill>
                <a:highlight>
                  <a:srgbClr val="FFFFFF"/>
                </a:highlight>
                <a:latin typeface="Arial"/>
                <a:ea typeface="Arial"/>
                <a:cs typeface="Arial"/>
                <a:sym typeface="Arial"/>
              </a:rPr>
              <a:t>) is a safety anti-skid braking system used on </a:t>
            </a:r>
            <a:r>
              <a:rPr lang="en" sz="1600">
                <a:solidFill>
                  <a:srgbClr val="0B0080"/>
                </a:solidFill>
                <a:highlight>
                  <a:srgbClr val="FFFFFF"/>
                </a:highlight>
                <a:uFill>
                  <a:noFill/>
                </a:uFill>
                <a:latin typeface="Arial"/>
                <a:ea typeface="Arial"/>
                <a:cs typeface="Arial"/>
                <a:sym typeface="Arial"/>
                <a:hlinkClick r:id="rId3"/>
              </a:rPr>
              <a:t>aircraft</a:t>
            </a:r>
            <a:r>
              <a:rPr lang="en" sz="1600">
                <a:solidFill>
                  <a:srgbClr val="202122"/>
                </a:solidFill>
                <a:highlight>
                  <a:srgbClr val="FFFFFF"/>
                </a:highlight>
                <a:latin typeface="Arial"/>
                <a:ea typeface="Arial"/>
                <a:cs typeface="Arial"/>
                <a:sym typeface="Arial"/>
              </a:rPr>
              <a:t> and on land vehicles, such as cars, motorcycle, trucks, and busses. </a:t>
            </a:r>
            <a:endParaRPr sz="1600"/>
          </a:p>
        </p:txBody>
      </p:sp>
      <p:pic>
        <p:nvPicPr>
          <p:cNvPr id="188" name="Google Shape;188;p10"/>
          <p:cNvPicPr preferRelativeResize="0"/>
          <p:nvPr/>
        </p:nvPicPr>
        <p:blipFill rotWithShape="1">
          <a:blip r:embed="rId4">
            <a:alphaModFix/>
          </a:blip>
          <a:srcRect l="9587" t="30173" r="8812" b="7498"/>
          <a:stretch/>
        </p:blipFill>
        <p:spPr>
          <a:xfrm>
            <a:off x="2282438" y="2085875"/>
            <a:ext cx="6067725" cy="266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1"/>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What’s LQR?</a:t>
            </a:r>
            <a:endParaRPr/>
          </a:p>
        </p:txBody>
      </p:sp>
      <p:sp>
        <p:nvSpPr>
          <p:cNvPr id="194" name="Google Shape;194;p11"/>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457200" lvl="0" indent="-330200" algn="l" rtl="0">
              <a:spcBef>
                <a:spcPts val="360"/>
              </a:spcBef>
              <a:spcAft>
                <a:spcPts val="0"/>
              </a:spcAft>
              <a:buSzPts val="1600"/>
              <a:buChar char="•"/>
            </a:pPr>
            <a:r>
              <a:rPr lang="en" sz="1600"/>
              <a:t>LQR is used when </a:t>
            </a:r>
            <a:br>
              <a:rPr lang="en" sz="1600"/>
            </a:br>
            <a:r>
              <a:rPr lang="en" sz="1600"/>
              <a:t>	the system state	: a set of linear differential equations </a:t>
            </a:r>
            <a:br>
              <a:rPr lang="en" sz="1600"/>
            </a:br>
            <a:r>
              <a:rPr lang="en" sz="1600"/>
              <a:t>	the system cost 	: quadratic equations.</a:t>
            </a:r>
            <a:endParaRPr sz="1600"/>
          </a:p>
          <a:p>
            <a:pPr marL="457200" lvl="0" indent="-330200" algn="l" rtl="0">
              <a:spcBef>
                <a:spcPts val="0"/>
              </a:spcBef>
              <a:spcAft>
                <a:spcPts val="0"/>
              </a:spcAft>
              <a:buSzPts val="1600"/>
              <a:buChar char="•"/>
            </a:pPr>
            <a:r>
              <a:rPr lang="en" sz="1600"/>
              <a:t>Cost function: 	1) finds out the optimal gain</a:t>
            </a:r>
            <a:br>
              <a:rPr lang="en" sz="1600"/>
            </a:br>
            <a:r>
              <a:rPr lang="en" sz="1600"/>
              <a:t>			2) uses gain as feedback to state space equation. </a:t>
            </a:r>
            <a:endParaRPr sz="1600"/>
          </a:p>
          <a:p>
            <a:pPr marL="457200" lvl="0" indent="-330200" algn="l" rtl="0">
              <a:spcBef>
                <a:spcPts val="0"/>
              </a:spcBef>
              <a:spcAft>
                <a:spcPts val="0"/>
              </a:spcAft>
              <a:buSzPts val="1600"/>
              <a:buChar char="•"/>
            </a:pPr>
            <a:r>
              <a:rPr lang="en" sz="1600"/>
              <a:t>Implementation REQUIRES precise set of state space equations</a:t>
            </a:r>
            <a:br>
              <a:rPr lang="en" sz="1600"/>
            </a:br>
            <a:r>
              <a:rPr lang="en" sz="1600"/>
              <a:t>- not feasible in real world; only limited to research purposes.</a:t>
            </a:r>
            <a:endParaRPr sz="1600"/>
          </a:p>
          <a:p>
            <a:pPr marL="457200" lvl="0" indent="0" algn="l" rtl="0">
              <a:spcBef>
                <a:spcPts val="360"/>
              </a:spcBef>
              <a:spcAft>
                <a:spcPts val="0"/>
              </a:spcAft>
              <a:buNone/>
            </a:pPr>
            <a:endParaRPr sz="1600"/>
          </a:p>
        </p:txBody>
      </p:sp>
      <p:pic>
        <p:nvPicPr>
          <p:cNvPr id="195" name="Google Shape;195;p11"/>
          <p:cNvPicPr preferRelativeResize="0"/>
          <p:nvPr/>
        </p:nvPicPr>
        <p:blipFill>
          <a:blip r:embed="rId3">
            <a:alphaModFix/>
          </a:blip>
          <a:stretch>
            <a:fillRect/>
          </a:stretch>
        </p:blipFill>
        <p:spPr>
          <a:xfrm>
            <a:off x="3293050" y="3291646"/>
            <a:ext cx="4046476" cy="1533650"/>
          </a:xfrm>
          <a:prstGeom prst="rect">
            <a:avLst/>
          </a:prstGeom>
          <a:noFill/>
          <a:ln>
            <a:noFill/>
          </a:ln>
        </p:spPr>
      </p:pic>
      <p:sp>
        <p:nvSpPr>
          <p:cNvPr id="196" name="Google Shape;196;p11"/>
          <p:cNvSpPr txBox="1"/>
          <p:nvPr/>
        </p:nvSpPr>
        <p:spPr>
          <a:xfrm>
            <a:off x="1839500" y="4704850"/>
            <a:ext cx="2575200" cy="24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9E9E9E"/>
                </a:solidFill>
              </a:rPr>
              <a:t>TU Delft, ME41116, Lecture 3 Slide 9</a:t>
            </a:r>
            <a:endParaRPr sz="700">
              <a:solidFill>
                <a:srgbClr val="9E9E9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2"/>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PID Control</a:t>
            </a:r>
            <a:endParaRPr/>
          </a:p>
        </p:txBody>
      </p:sp>
      <p:sp>
        <p:nvSpPr>
          <p:cNvPr id="202" name="Google Shape;202;p12"/>
          <p:cNvSpPr txBox="1">
            <a:spLocks noGrp="1"/>
          </p:cNvSpPr>
          <p:nvPr>
            <p:ph type="body" idx="1"/>
          </p:nvPr>
        </p:nvSpPr>
        <p:spPr>
          <a:xfrm>
            <a:off x="1763106" y="1200150"/>
            <a:ext cx="7106400" cy="3486000"/>
          </a:xfrm>
          <a:prstGeom prst="rect">
            <a:avLst/>
          </a:prstGeom>
        </p:spPr>
        <p:txBody>
          <a:bodyPr spcFirstLastPara="1" wrap="square" lIns="91425" tIns="45700" rIns="91425" bIns="45700" anchor="t" anchorCtr="0">
            <a:noAutofit/>
          </a:bodyPr>
          <a:lstStyle/>
          <a:p>
            <a:pPr marL="457200" lvl="0" indent="-330200" algn="l" rtl="0">
              <a:spcBef>
                <a:spcPts val="360"/>
              </a:spcBef>
              <a:spcAft>
                <a:spcPts val="0"/>
              </a:spcAft>
              <a:buSzPts val="1600"/>
              <a:buChar char="•"/>
            </a:pPr>
            <a:r>
              <a:rPr lang="en" sz="1600"/>
              <a:t>A feedback control loop </a:t>
            </a:r>
            <a:endParaRPr sz="1600"/>
          </a:p>
          <a:p>
            <a:pPr marL="457200" lvl="0" indent="-330200" algn="l" rtl="0">
              <a:spcBef>
                <a:spcPts val="0"/>
              </a:spcBef>
              <a:spcAft>
                <a:spcPts val="0"/>
              </a:spcAft>
              <a:buSzPts val="1600"/>
              <a:buChar char="•"/>
            </a:pPr>
            <a:r>
              <a:rPr lang="en" sz="1600"/>
              <a:t>Applies accurate and responsive correction to a control function</a:t>
            </a:r>
            <a:endParaRPr sz="1600"/>
          </a:p>
          <a:p>
            <a:pPr marL="457200" lvl="0" indent="-330200" algn="l" rtl="0">
              <a:spcBef>
                <a:spcPts val="0"/>
              </a:spcBef>
              <a:spcAft>
                <a:spcPts val="0"/>
              </a:spcAft>
              <a:buSzPts val="1600"/>
              <a:buChar char="•"/>
            </a:pPr>
            <a:r>
              <a:rPr lang="en" sz="1600"/>
              <a:t>Challenges: </a:t>
            </a:r>
            <a:r>
              <a:rPr lang="en" sz="1600" b="1"/>
              <a:t>constant</a:t>
            </a:r>
            <a:r>
              <a:rPr lang="en" sz="1600"/>
              <a:t> parameters</a:t>
            </a:r>
            <a:endParaRPr sz="1600"/>
          </a:p>
          <a:p>
            <a:pPr marL="742950" lvl="1" indent="-273050" algn="l" rtl="0">
              <a:spcBef>
                <a:spcPts val="0"/>
              </a:spcBef>
              <a:spcAft>
                <a:spcPts val="0"/>
              </a:spcAft>
              <a:buSzPts val="1600"/>
              <a:buChar char="–"/>
            </a:pPr>
            <a:r>
              <a:rPr lang="en" sz="1600"/>
              <a:t>Overshoot can only be corrected slowly</a:t>
            </a:r>
            <a:endParaRPr sz="1600"/>
          </a:p>
          <a:p>
            <a:pPr marL="742950" lvl="1" indent="-273050" algn="l" rtl="0">
              <a:spcBef>
                <a:spcPts val="0"/>
              </a:spcBef>
              <a:spcAft>
                <a:spcPts val="0"/>
              </a:spcAft>
              <a:buSzPts val="1600"/>
              <a:buChar char="–"/>
            </a:pPr>
            <a:r>
              <a:rPr lang="en" sz="1600"/>
              <a:t>Latency when responding to (big) disturbances</a:t>
            </a:r>
            <a:endParaRPr sz="1600"/>
          </a:p>
          <a:p>
            <a:pPr marL="342900" lvl="0" indent="-330200" algn="l" rtl="0">
              <a:spcBef>
                <a:spcPts val="0"/>
              </a:spcBef>
              <a:spcAft>
                <a:spcPts val="0"/>
              </a:spcAft>
              <a:buSzPts val="1600"/>
              <a:buChar char="•"/>
            </a:pPr>
            <a:r>
              <a:rPr lang="en" sz="1600" b="1"/>
              <a:t>Note</a:t>
            </a:r>
            <a:r>
              <a:rPr lang="en" sz="1600"/>
              <a:t>: In IPG, we use the default hydraulic controller which is a PID controller.</a:t>
            </a:r>
            <a:endParaRPr sz="1600"/>
          </a:p>
          <a:p>
            <a:pPr marL="457200" lvl="0" indent="0" algn="l" rtl="0">
              <a:spcBef>
                <a:spcPts val="360"/>
              </a:spcBef>
              <a:spcAft>
                <a:spcPts val="0"/>
              </a:spcAft>
              <a:buNone/>
            </a:pPr>
            <a:endParaRPr sz="1600"/>
          </a:p>
        </p:txBody>
      </p:sp>
      <p:pic>
        <p:nvPicPr>
          <p:cNvPr id="203" name="Google Shape;203;p12"/>
          <p:cNvPicPr preferRelativeResize="0"/>
          <p:nvPr/>
        </p:nvPicPr>
        <p:blipFill>
          <a:blip r:embed="rId3">
            <a:alphaModFix/>
          </a:blip>
          <a:stretch>
            <a:fillRect/>
          </a:stretch>
        </p:blipFill>
        <p:spPr>
          <a:xfrm>
            <a:off x="2784900" y="3070625"/>
            <a:ext cx="4692050" cy="1804024"/>
          </a:xfrm>
          <a:prstGeom prst="rect">
            <a:avLst/>
          </a:prstGeom>
          <a:noFill/>
          <a:ln>
            <a:noFill/>
          </a:ln>
        </p:spPr>
      </p:pic>
      <p:sp>
        <p:nvSpPr>
          <p:cNvPr id="204" name="Google Shape;204;p12"/>
          <p:cNvSpPr txBox="1"/>
          <p:nvPr/>
        </p:nvSpPr>
        <p:spPr>
          <a:xfrm>
            <a:off x="1763100" y="4822925"/>
            <a:ext cx="4097700" cy="34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solidFill>
                  <a:srgbClr val="9E9E9E"/>
                </a:solidFill>
                <a:uFill>
                  <a:noFill/>
                </a:uFill>
                <a:hlinkClick r:id="rId4"/>
              </a:rPr>
              <a:t>https://university.listenlights.com/2017/11/18/pid-control/</a:t>
            </a:r>
            <a:endParaRPr sz="1000">
              <a:solidFill>
                <a:srgbClr val="9E9E9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idx="4294967295"/>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Control Strategy LQR </a:t>
            </a:r>
            <a:endParaRPr/>
          </a:p>
        </p:txBody>
      </p:sp>
      <p:sp>
        <p:nvSpPr>
          <p:cNvPr id="210" name="Google Shape;210;p13"/>
          <p:cNvSpPr txBox="1"/>
          <p:nvPr/>
        </p:nvSpPr>
        <p:spPr>
          <a:xfrm>
            <a:off x="1648475" y="4839300"/>
            <a:ext cx="55467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E9E9E"/>
                </a:solidFill>
                <a:highlight>
                  <a:srgbClr val="FFFFFF"/>
                </a:highlight>
              </a:rPr>
              <a:t>Petersen, T. A. Johansen, J. Kalkkuhl and J. Lüdemann, "Wheel slip control in ABS brakes using gain scheduled constrained LQR," </a:t>
            </a:r>
            <a:r>
              <a:rPr lang="en" sz="600" i="1">
                <a:solidFill>
                  <a:srgbClr val="9E9E9E"/>
                </a:solidFill>
                <a:highlight>
                  <a:srgbClr val="FFFFFF"/>
                </a:highlight>
              </a:rPr>
              <a:t>2001 European Control Conference (ECC)</a:t>
            </a:r>
            <a:r>
              <a:rPr lang="en" sz="600">
                <a:solidFill>
                  <a:srgbClr val="9E9E9E"/>
                </a:solidFill>
                <a:highlight>
                  <a:srgbClr val="FFFFFF"/>
                </a:highlight>
              </a:rPr>
              <a:t>, Porto, 2001, pp. 606-611, doi: 10.23919/ECC.2001.7075975.</a:t>
            </a:r>
            <a:endParaRPr sz="1000">
              <a:solidFill>
                <a:srgbClr val="9E9E9E"/>
              </a:solidFill>
            </a:endParaRPr>
          </a:p>
        </p:txBody>
      </p:sp>
      <p:pic>
        <p:nvPicPr>
          <p:cNvPr id="211" name="Google Shape;211;p13"/>
          <p:cNvPicPr preferRelativeResize="0"/>
          <p:nvPr/>
        </p:nvPicPr>
        <p:blipFill>
          <a:blip r:embed="rId3">
            <a:alphaModFix/>
          </a:blip>
          <a:stretch>
            <a:fillRect/>
          </a:stretch>
        </p:blipFill>
        <p:spPr>
          <a:xfrm>
            <a:off x="2055550" y="1436350"/>
            <a:ext cx="1177700" cy="274075"/>
          </a:xfrm>
          <a:prstGeom prst="rect">
            <a:avLst/>
          </a:prstGeom>
          <a:noFill/>
          <a:ln>
            <a:noFill/>
          </a:ln>
        </p:spPr>
      </p:pic>
      <p:pic>
        <p:nvPicPr>
          <p:cNvPr id="212" name="Google Shape;212;p13"/>
          <p:cNvPicPr preferRelativeResize="0"/>
          <p:nvPr/>
        </p:nvPicPr>
        <p:blipFill>
          <a:blip r:embed="rId4">
            <a:alphaModFix/>
          </a:blip>
          <a:stretch>
            <a:fillRect/>
          </a:stretch>
        </p:blipFill>
        <p:spPr>
          <a:xfrm>
            <a:off x="2055550" y="1710425"/>
            <a:ext cx="819143" cy="343950"/>
          </a:xfrm>
          <a:prstGeom prst="rect">
            <a:avLst/>
          </a:prstGeom>
          <a:noFill/>
          <a:ln>
            <a:noFill/>
          </a:ln>
        </p:spPr>
      </p:pic>
      <p:pic>
        <p:nvPicPr>
          <p:cNvPr id="213" name="Google Shape;213;p13"/>
          <p:cNvPicPr preferRelativeResize="0"/>
          <p:nvPr/>
        </p:nvPicPr>
        <p:blipFill>
          <a:blip r:embed="rId5">
            <a:alphaModFix/>
          </a:blip>
          <a:stretch>
            <a:fillRect/>
          </a:stretch>
        </p:blipFill>
        <p:spPr>
          <a:xfrm>
            <a:off x="2074288" y="1092399"/>
            <a:ext cx="1269675" cy="343950"/>
          </a:xfrm>
          <a:prstGeom prst="rect">
            <a:avLst/>
          </a:prstGeom>
          <a:noFill/>
          <a:ln>
            <a:noFill/>
          </a:ln>
        </p:spPr>
      </p:pic>
      <p:sp>
        <p:nvSpPr>
          <p:cNvPr id="214" name="Google Shape;214;p13"/>
          <p:cNvSpPr/>
          <p:nvPr/>
        </p:nvSpPr>
        <p:spPr>
          <a:xfrm>
            <a:off x="1887350" y="1063375"/>
            <a:ext cx="1514100" cy="1020000"/>
          </a:xfrm>
          <a:prstGeom prst="bracePair">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3523325" y="1499875"/>
            <a:ext cx="297000" cy="147000"/>
          </a:xfrm>
          <a:prstGeom prst="rightArrow">
            <a:avLst>
              <a:gd name="adj1" fmla="val 50000"/>
              <a:gd name="adj2" fmla="val 50000"/>
            </a:avLst>
          </a:prstGeom>
          <a:solidFill>
            <a:srgbClr val="3D85C6"/>
          </a:solidFill>
          <a:ln w="9525" cap="flat" cmpd="sng">
            <a:solidFill>
              <a:srgbClr val="3D85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 name="Google Shape;216;p13"/>
          <p:cNvPicPr preferRelativeResize="0"/>
          <p:nvPr/>
        </p:nvPicPr>
        <p:blipFill>
          <a:blip r:embed="rId6">
            <a:alphaModFix/>
          </a:blip>
          <a:stretch>
            <a:fillRect/>
          </a:stretch>
        </p:blipFill>
        <p:spPr>
          <a:xfrm>
            <a:off x="4046875" y="1341136"/>
            <a:ext cx="2719875" cy="464476"/>
          </a:xfrm>
          <a:prstGeom prst="rect">
            <a:avLst/>
          </a:prstGeom>
          <a:noFill/>
          <a:ln>
            <a:noFill/>
          </a:ln>
        </p:spPr>
      </p:pic>
      <p:sp>
        <p:nvSpPr>
          <p:cNvPr id="217" name="Google Shape;217;p13"/>
          <p:cNvSpPr/>
          <p:nvPr/>
        </p:nvSpPr>
        <p:spPr>
          <a:xfrm>
            <a:off x="7046650" y="1063375"/>
            <a:ext cx="1473000" cy="9606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800" b="1"/>
              <a:t>The change in linear velocity if the vehicle velocity is very slow and cannot be used in the state space equation to control the input.</a:t>
            </a:r>
            <a:endParaRPr sz="800" b="1"/>
          </a:p>
        </p:txBody>
      </p:sp>
      <p:sp>
        <p:nvSpPr>
          <p:cNvPr id="218" name="Google Shape;218;p13"/>
          <p:cNvSpPr txBox="1"/>
          <p:nvPr/>
        </p:nvSpPr>
        <p:spPr>
          <a:xfrm>
            <a:off x="1980875" y="2140050"/>
            <a:ext cx="48819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t>To make the model more robust and adjust to the every road friction it can encounter we include an integral function. State space equation is given as,</a:t>
            </a:r>
            <a:endParaRPr sz="1000" b="1"/>
          </a:p>
        </p:txBody>
      </p:sp>
      <p:pic>
        <p:nvPicPr>
          <p:cNvPr id="219" name="Google Shape;219;p13"/>
          <p:cNvPicPr preferRelativeResize="0"/>
          <p:nvPr/>
        </p:nvPicPr>
        <p:blipFill>
          <a:blip r:embed="rId7">
            <a:alphaModFix/>
          </a:blip>
          <a:stretch>
            <a:fillRect/>
          </a:stretch>
        </p:blipFill>
        <p:spPr>
          <a:xfrm>
            <a:off x="1980875" y="2628425"/>
            <a:ext cx="2771057" cy="343950"/>
          </a:xfrm>
          <a:prstGeom prst="rect">
            <a:avLst/>
          </a:prstGeom>
          <a:noFill/>
          <a:ln>
            <a:noFill/>
          </a:ln>
        </p:spPr>
      </p:pic>
      <p:sp>
        <p:nvSpPr>
          <p:cNvPr id="220" name="Google Shape;220;p13"/>
          <p:cNvSpPr txBox="1"/>
          <p:nvPr/>
        </p:nvSpPr>
        <p:spPr>
          <a:xfrm>
            <a:off x="1980875" y="2972375"/>
            <a:ext cx="10542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where,</a:t>
            </a:r>
            <a:endParaRPr sz="900" b="1"/>
          </a:p>
        </p:txBody>
      </p:sp>
      <p:pic>
        <p:nvPicPr>
          <p:cNvPr id="221" name="Google Shape;221;p13"/>
          <p:cNvPicPr preferRelativeResize="0"/>
          <p:nvPr/>
        </p:nvPicPr>
        <p:blipFill>
          <a:blip r:embed="rId8">
            <a:alphaModFix/>
          </a:blip>
          <a:stretch>
            <a:fillRect/>
          </a:stretch>
        </p:blipFill>
        <p:spPr>
          <a:xfrm>
            <a:off x="1980875" y="3228375"/>
            <a:ext cx="1177700" cy="210575"/>
          </a:xfrm>
          <a:prstGeom prst="rect">
            <a:avLst/>
          </a:prstGeom>
          <a:noFill/>
          <a:ln>
            <a:noFill/>
          </a:ln>
        </p:spPr>
      </p:pic>
      <p:sp>
        <p:nvSpPr>
          <p:cNvPr id="222" name="Google Shape;222;p13"/>
          <p:cNvSpPr txBox="1"/>
          <p:nvPr/>
        </p:nvSpPr>
        <p:spPr>
          <a:xfrm>
            <a:off x="1950700" y="3438950"/>
            <a:ext cx="26790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The state, input and the error matrix,</a:t>
            </a:r>
            <a:endParaRPr sz="900" b="1"/>
          </a:p>
        </p:txBody>
      </p:sp>
      <p:sp>
        <p:nvSpPr>
          <p:cNvPr id="223" name="Google Shape;223;p13"/>
          <p:cNvSpPr txBox="1"/>
          <p:nvPr/>
        </p:nvSpPr>
        <p:spPr>
          <a:xfrm>
            <a:off x="5638750" y="2628425"/>
            <a:ext cx="1974000" cy="2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The cost functions is given as,</a:t>
            </a:r>
            <a:endParaRPr sz="900" b="1"/>
          </a:p>
        </p:txBody>
      </p:sp>
      <p:pic>
        <p:nvPicPr>
          <p:cNvPr id="224" name="Google Shape;224;p13"/>
          <p:cNvPicPr preferRelativeResize="0"/>
          <p:nvPr/>
        </p:nvPicPr>
        <p:blipFill>
          <a:blip r:embed="rId9">
            <a:alphaModFix/>
          </a:blip>
          <a:stretch>
            <a:fillRect/>
          </a:stretch>
        </p:blipFill>
        <p:spPr>
          <a:xfrm>
            <a:off x="5638750" y="2895700"/>
            <a:ext cx="3145200" cy="504525"/>
          </a:xfrm>
          <a:prstGeom prst="rect">
            <a:avLst/>
          </a:prstGeom>
          <a:noFill/>
          <a:ln>
            <a:noFill/>
          </a:ln>
        </p:spPr>
      </p:pic>
      <p:sp>
        <p:nvSpPr>
          <p:cNvPr id="225" name="Google Shape;225;p13"/>
          <p:cNvSpPr txBox="1"/>
          <p:nvPr/>
        </p:nvSpPr>
        <p:spPr>
          <a:xfrm>
            <a:off x="5675750" y="3431350"/>
            <a:ext cx="1110900" cy="1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b="1"/>
              <a:t>Weights -</a:t>
            </a:r>
            <a:endParaRPr sz="900" b="1"/>
          </a:p>
        </p:txBody>
      </p:sp>
      <p:pic>
        <p:nvPicPr>
          <p:cNvPr id="226" name="Google Shape;226;p13"/>
          <p:cNvPicPr preferRelativeResize="0"/>
          <p:nvPr/>
        </p:nvPicPr>
        <p:blipFill>
          <a:blip r:embed="rId10">
            <a:alphaModFix/>
          </a:blip>
          <a:stretch>
            <a:fillRect/>
          </a:stretch>
        </p:blipFill>
        <p:spPr>
          <a:xfrm>
            <a:off x="7733050" y="3785113"/>
            <a:ext cx="707400" cy="241425"/>
          </a:xfrm>
          <a:prstGeom prst="rect">
            <a:avLst/>
          </a:prstGeom>
          <a:noFill/>
          <a:ln>
            <a:noFill/>
          </a:ln>
        </p:spPr>
      </p:pic>
      <p:pic>
        <p:nvPicPr>
          <p:cNvPr id="227" name="Google Shape;227;p13"/>
          <p:cNvPicPr preferRelativeResize="0"/>
          <p:nvPr/>
        </p:nvPicPr>
        <p:blipFill>
          <a:blip r:embed="rId11">
            <a:alphaModFix/>
          </a:blip>
          <a:stretch>
            <a:fillRect/>
          </a:stretch>
        </p:blipFill>
        <p:spPr>
          <a:xfrm>
            <a:off x="1980865" y="4206281"/>
            <a:ext cx="1936285" cy="504525"/>
          </a:xfrm>
          <a:prstGeom prst="rect">
            <a:avLst/>
          </a:prstGeom>
          <a:noFill/>
          <a:ln>
            <a:noFill/>
          </a:ln>
        </p:spPr>
      </p:pic>
      <p:pic>
        <p:nvPicPr>
          <p:cNvPr id="228" name="Google Shape;228;p13"/>
          <p:cNvPicPr preferRelativeResize="0"/>
          <p:nvPr/>
        </p:nvPicPr>
        <p:blipFill>
          <a:blip r:embed="rId12">
            <a:alphaModFix/>
          </a:blip>
          <a:stretch>
            <a:fillRect/>
          </a:stretch>
        </p:blipFill>
        <p:spPr>
          <a:xfrm>
            <a:off x="4292758" y="4321513"/>
            <a:ext cx="558493" cy="274075"/>
          </a:xfrm>
          <a:prstGeom prst="rect">
            <a:avLst/>
          </a:prstGeom>
          <a:noFill/>
          <a:ln>
            <a:noFill/>
          </a:ln>
        </p:spPr>
      </p:pic>
      <p:pic>
        <p:nvPicPr>
          <p:cNvPr id="229" name="Google Shape;229;p13"/>
          <p:cNvPicPr preferRelativeResize="0"/>
          <p:nvPr/>
        </p:nvPicPr>
        <p:blipFill>
          <a:blip r:embed="rId13">
            <a:alphaModFix/>
          </a:blip>
          <a:stretch>
            <a:fillRect/>
          </a:stretch>
        </p:blipFill>
        <p:spPr>
          <a:xfrm>
            <a:off x="2178275" y="3789350"/>
            <a:ext cx="2223857" cy="264531"/>
          </a:xfrm>
          <a:prstGeom prst="rect">
            <a:avLst/>
          </a:prstGeom>
          <a:noFill/>
          <a:ln>
            <a:noFill/>
          </a:ln>
        </p:spPr>
      </p:pic>
      <p:pic>
        <p:nvPicPr>
          <p:cNvPr id="230" name="Google Shape;230;p13"/>
          <p:cNvPicPr preferRelativeResize="0"/>
          <p:nvPr/>
        </p:nvPicPr>
        <p:blipFill>
          <a:blip r:embed="rId14">
            <a:alphaModFix/>
          </a:blip>
          <a:stretch>
            <a:fillRect/>
          </a:stretch>
        </p:blipFill>
        <p:spPr>
          <a:xfrm>
            <a:off x="6097600" y="3660475"/>
            <a:ext cx="1286655" cy="539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
                                        </p:tgtEl>
                                        <p:attrNameLst>
                                          <p:attrName>style.visibility</p:attrName>
                                        </p:attrNameLst>
                                      </p:cBhvr>
                                      <p:to>
                                        <p:strVal val="visible"/>
                                      </p:to>
                                    </p:set>
                                    <p:animEffect transition="in" filter="fade">
                                      <p:cBhvr>
                                        <p:cTn id="12"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Initial Conditions</a:t>
            </a:r>
            <a:endParaRPr/>
          </a:p>
        </p:txBody>
      </p:sp>
      <p:sp>
        <p:nvSpPr>
          <p:cNvPr id="236" name="Google Shape;236;p14"/>
          <p:cNvSpPr txBox="1">
            <a:spLocks noGrp="1"/>
          </p:cNvSpPr>
          <p:nvPr>
            <p:ph type="body" idx="1"/>
          </p:nvPr>
        </p:nvSpPr>
        <p:spPr>
          <a:xfrm>
            <a:off x="1763100" y="1200150"/>
            <a:ext cx="4091100" cy="1467000"/>
          </a:xfrm>
          <a:prstGeom prst="rect">
            <a:avLst/>
          </a:prstGeom>
        </p:spPr>
        <p:txBody>
          <a:bodyPr spcFirstLastPara="1" wrap="square" lIns="91425" tIns="45700" rIns="91425" bIns="45700" anchor="t" anchorCtr="0">
            <a:noAutofit/>
          </a:bodyPr>
          <a:lstStyle/>
          <a:p>
            <a:pPr marL="457200" lvl="0" indent="-330200" algn="l" rtl="0">
              <a:spcBef>
                <a:spcPts val="360"/>
              </a:spcBef>
              <a:spcAft>
                <a:spcPts val="0"/>
              </a:spcAft>
              <a:buClr>
                <a:schemeClr val="dk2"/>
              </a:buClr>
              <a:buSzPts val="1600"/>
              <a:buChar char="•"/>
            </a:pPr>
            <a:r>
              <a:rPr lang="en" sz="1600"/>
              <a:t>No estimation - direct measurement</a:t>
            </a:r>
            <a:endParaRPr sz="1600"/>
          </a:p>
          <a:p>
            <a:pPr marL="457200" lvl="0" indent="-330200" algn="l" rtl="0">
              <a:spcBef>
                <a:spcPts val="0"/>
              </a:spcBef>
              <a:spcAft>
                <a:spcPts val="0"/>
              </a:spcAft>
              <a:buClr>
                <a:schemeClr val="dk2"/>
              </a:buClr>
              <a:buSzPts val="1600"/>
              <a:buChar char="•"/>
            </a:pPr>
            <a:r>
              <a:rPr lang="en" sz="1600"/>
              <a:t>No noise in system</a:t>
            </a:r>
            <a:endParaRPr sz="1600"/>
          </a:p>
          <a:p>
            <a:pPr marL="457200" lvl="0" indent="-330200" algn="l" rtl="0">
              <a:spcBef>
                <a:spcPts val="0"/>
              </a:spcBef>
              <a:spcAft>
                <a:spcPts val="0"/>
              </a:spcAft>
              <a:buClr>
                <a:schemeClr val="dk2"/>
              </a:buClr>
              <a:buSzPts val="1600"/>
              <a:buChar char="•"/>
            </a:pPr>
            <a:r>
              <a:rPr lang="en" sz="1600"/>
              <a:t>Reference slip is constant</a:t>
            </a:r>
            <a:endParaRPr sz="1600"/>
          </a:p>
          <a:p>
            <a:pPr marL="457200" lvl="0" indent="-330200" algn="l" rtl="0">
              <a:spcBef>
                <a:spcPts val="0"/>
              </a:spcBef>
              <a:spcAft>
                <a:spcPts val="0"/>
              </a:spcAft>
              <a:buClr>
                <a:schemeClr val="dk2"/>
              </a:buClr>
              <a:buSzPts val="1600"/>
              <a:buChar char="•"/>
            </a:pPr>
            <a:r>
              <a:rPr lang="en" sz="1600"/>
              <a:t>Controller deactivation below 5 km/h</a:t>
            </a:r>
            <a:endParaRPr sz="1600"/>
          </a:p>
          <a:p>
            <a:pPr marL="457200" lvl="0" indent="0" algn="l" rtl="0">
              <a:spcBef>
                <a:spcPts val="360"/>
              </a:spcBef>
              <a:spcAft>
                <a:spcPts val="0"/>
              </a:spcAft>
              <a:buNone/>
            </a:pPr>
            <a:endParaRPr sz="1600"/>
          </a:p>
        </p:txBody>
      </p:sp>
      <p:graphicFrame>
        <p:nvGraphicFramePr>
          <p:cNvPr id="237" name="Google Shape;237;p14"/>
          <p:cNvGraphicFramePr/>
          <p:nvPr/>
        </p:nvGraphicFramePr>
        <p:xfrm>
          <a:off x="5944550" y="1413600"/>
          <a:ext cx="2421000" cy="2316300"/>
        </p:xfrm>
        <a:graphic>
          <a:graphicData uri="http://schemas.openxmlformats.org/drawingml/2006/table">
            <a:tbl>
              <a:tblPr>
                <a:noFill/>
                <a:tableStyleId>{6EE61D07-8276-4406-BBD7-D4A391926D65}</a:tableStyleId>
              </a:tblPr>
              <a:tblGrid>
                <a:gridCol w="1210500">
                  <a:extLst>
                    <a:ext uri="{9D8B030D-6E8A-4147-A177-3AD203B41FA5}">
                      <a16:colId xmlns:a16="http://schemas.microsoft.com/office/drawing/2014/main" val="20000"/>
                    </a:ext>
                  </a:extLst>
                </a:gridCol>
                <a:gridCol w="1210500">
                  <a:extLst>
                    <a:ext uri="{9D8B030D-6E8A-4147-A177-3AD203B41FA5}">
                      <a16:colId xmlns:a16="http://schemas.microsoft.com/office/drawing/2014/main" val="20001"/>
                    </a:ext>
                  </a:extLst>
                </a:gridCol>
              </a:tblGrid>
              <a:tr h="305300">
                <a:tc>
                  <a:txBody>
                    <a:bodyPr/>
                    <a:lstStyle/>
                    <a:p>
                      <a:pPr marL="0" lvl="0" indent="0" algn="l" rtl="0">
                        <a:spcBef>
                          <a:spcPts val="0"/>
                        </a:spcBef>
                        <a:spcAft>
                          <a:spcPts val="0"/>
                        </a:spcAft>
                        <a:buNone/>
                      </a:pPr>
                      <a:r>
                        <a:rPr lang="en" sz="1000" b="1"/>
                        <a:t>Parameters</a:t>
                      </a:r>
                      <a:endParaRPr sz="1000" b="1"/>
                    </a:p>
                  </a:txBody>
                  <a:tcPr marL="91425" marR="91425" marT="91425" marB="91425"/>
                </a:tc>
                <a:tc>
                  <a:txBody>
                    <a:bodyPr/>
                    <a:lstStyle/>
                    <a:p>
                      <a:pPr marL="0" lvl="0" indent="0" algn="l" rtl="0">
                        <a:spcBef>
                          <a:spcPts val="0"/>
                        </a:spcBef>
                        <a:spcAft>
                          <a:spcPts val="0"/>
                        </a:spcAft>
                        <a:buNone/>
                      </a:pPr>
                      <a:r>
                        <a:rPr lang="en" sz="1000" b="1"/>
                        <a:t>Value</a:t>
                      </a:r>
                      <a:endParaRPr sz="1000" b="1"/>
                    </a:p>
                  </a:txBody>
                  <a:tcPr marL="91425" marR="91425" marT="91425" marB="91425"/>
                </a:tc>
                <a:extLst>
                  <a:ext uri="{0D108BD9-81ED-4DB2-BD59-A6C34878D82A}">
                    <a16:rowId xmlns:a16="http://schemas.microsoft.com/office/drawing/2014/main" val="10000"/>
                  </a:ext>
                </a:extLst>
              </a:tr>
              <a:tr h="305300">
                <a:tc>
                  <a:txBody>
                    <a:bodyPr/>
                    <a:lstStyle/>
                    <a:p>
                      <a:pPr marL="0" lvl="0" indent="0" algn="l" rtl="0">
                        <a:spcBef>
                          <a:spcPts val="0"/>
                        </a:spcBef>
                        <a:spcAft>
                          <a:spcPts val="0"/>
                        </a:spcAft>
                        <a:buNone/>
                      </a:pPr>
                      <a:r>
                        <a:rPr lang="en" sz="1000"/>
                        <a:t>Mass</a:t>
                      </a:r>
                      <a:endParaRPr sz="1000"/>
                    </a:p>
                  </a:txBody>
                  <a:tcPr marL="91425" marR="91425" marT="91425" marB="91425"/>
                </a:tc>
                <a:tc>
                  <a:txBody>
                    <a:bodyPr/>
                    <a:lstStyle/>
                    <a:p>
                      <a:pPr marL="0" lvl="0" indent="0" algn="l" rtl="0">
                        <a:spcBef>
                          <a:spcPts val="0"/>
                        </a:spcBef>
                        <a:spcAft>
                          <a:spcPts val="0"/>
                        </a:spcAft>
                        <a:buNone/>
                      </a:pPr>
                      <a:r>
                        <a:rPr lang="en" sz="1000"/>
                        <a:t>450 Kg</a:t>
                      </a:r>
                      <a:endParaRPr sz="1000"/>
                    </a:p>
                  </a:txBody>
                  <a:tcPr marL="91425" marR="91425" marT="91425" marB="91425"/>
                </a:tc>
                <a:extLst>
                  <a:ext uri="{0D108BD9-81ED-4DB2-BD59-A6C34878D82A}">
                    <a16:rowId xmlns:a16="http://schemas.microsoft.com/office/drawing/2014/main" val="10001"/>
                  </a:ext>
                </a:extLst>
              </a:tr>
              <a:tr h="305300">
                <a:tc>
                  <a:txBody>
                    <a:bodyPr/>
                    <a:lstStyle/>
                    <a:p>
                      <a:pPr marL="0" lvl="0" indent="0" algn="l" rtl="0">
                        <a:spcBef>
                          <a:spcPts val="0"/>
                        </a:spcBef>
                        <a:spcAft>
                          <a:spcPts val="0"/>
                        </a:spcAft>
                        <a:buNone/>
                      </a:pPr>
                      <a:r>
                        <a:rPr lang="en" sz="1000"/>
                        <a:t>Inertia of the wheel</a:t>
                      </a:r>
                      <a:endParaRPr sz="1000"/>
                    </a:p>
                  </a:txBody>
                  <a:tcPr marL="91425" marR="91425" marT="91425" marB="91425"/>
                </a:tc>
                <a:tc>
                  <a:txBody>
                    <a:bodyPr/>
                    <a:lstStyle/>
                    <a:p>
                      <a:pPr marL="0" lvl="0" indent="0" algn="l" rtl="0">
                        <a:spcBef>
                          <a:spcPts val="0"/>
                        </a:spcBef>
                        <a:spcAft>
                          <a:spcPts val="0"/>
                        </a:spcAft>
                        <a:buNone/>
                      </a:pPr>
                      <a:r>
                        <a:rPr lang="en" sz="1000"/>
                        <a:t>1.2 Kg-m^2</a:t>
                      </a:r>
                      <a:endParaRPr sz="1000"/>
                    </a:p>
                  </a:txBody>
                  <a:tcPr marL="91425" marR="91425" marT="91425" marB="91425"/>
                </a:tc>
                <a:extLst>
                  <a:ext uri="{0D108BD9-81ED-4DB2-BD59-A6C34878D82A}">
                    <a16:rowId xmlns:a16="http://schemas.microsoft.com/office/drawing/2014/main" val="10002"/>
                  </a:ext>
                </a:extLst>
              </a:tr>
              <a:tr h="305300">
                <a:tc>
                  <a:txBody>
                    <a:bodyPr/>
                    <a:lstStyle/>
                    <a:p>
                      <a:pPr marL="0" lvl="0" indent="0" algn="l" rtl="0">
                        <a:spcBef>
                          <a:spcPts val="0"/>
                        </a:spcBef>
                        <a:spcAft>
                          <a:spcPts val="0"/>
                        </a:spcAft>
                        <a:buNone/>
                      </a:pPr>
                      <a:r>
                        <a:rPr lang="en" sz="1000"/>
                        <a:t>Wheel effective radius</a:t>
                      </a:r>
                      <a:endParaRPr sz="1000"/>
                    </a:p>
                  </a:txBody>
                  <a:tcPr marL="91425" marR="91425" marT="91425" marB="91425"/>
                </a:tc>
                <a:tc>
                  <a:txBody>
                    <a:bodyPr/>
                    <a:lstStyle/>
                    <a:p>
                      <a:pPr marL="0" lvl="0" indent="0" algn="l" rtl="0">
                        <a:spcBef>
                          <a:spcPts val="0"/>
                        </a:spcBef>
                        <a:spcAft>
                          <a:spcPts val="0"/>
                        </a:spcAft>
                        <a:buNone/>
                      </a:pPr>
                      <a:r>
                        <a:rPr lang="en" sz="1000"/>
                        <a:t>0.305 m</a:t>
                      </a:r>
                      <a:endParaRPr sz="1000"/>
                    </a:p>
                  </a:txBody>
                  <a:tcPr marL="91425" marR="91425" marT="91425" marB="91425"/>
                </a:tc>
                <a:extLst>
                  <a:ext uri="{0D108BD9-81ED-4DB2-BD59-A6C34878D82A}">
                    <a16:rowId xmlns:a16="http://schemas.microsoft.com/office/drawing/2014/main" val="10003"/>
                  </a:ext>
                </a:extLst>
              </a:tr>
              <a:tr h="305300">
                <a:tc>
                  <a:txBody>
                    <a:bodyPr/>
                    <a:lstStyle/>
                    <a:p>
                      <a:pPr marL="0" lvl="0" indent="0" algn="l" rtl="0">
                        <a:spcBef>
                          <a:spcPts val="0"/>
                        </a:spcBef>
                        <a:spcAft>
                          <a:spcPts val="0"/>
                        </a:spcAft>
                        <a:buNone/>
                      </a:pPr>
                      <a:r>
                        <a:rPr lang="en" sz="1000"/>
                        <a:t>Initial velocity</a:t>
                      </a:r>
                      <a:endParaRPr sz="1000"/>
                    </a:p>
                  </a:txBody>
                  <a:tcPr marL="91425" marR="91425" marT="91425" marB="91425"/>
                </a:tc>
                <a:tc>
                  <a:txBody>
                    <a:bodyPr/>
                    <a:lstStyle/>
                    <a:p>
                      <a:pPr marL="0" lvl="0" indent="0" algn="l" rtl="0">
                        <a:spcBef>
                          <a:spcPts val="0"/>
                        </a:spcBef>
                        <a:spcAft>
                          <a:spcPts val="0"/>
                        </a:spcAft>
                        <a:buNone/>
                      </a:pPr>
                      <a:r>
                        <a:rPr lang="en" sz="1000"/>
                        <a:t>120 Km/h</a:t>
                      </a:r>
                      <a:endParaRPr sz="1000"/>
                    </a:p>
                  </a:txBody>
                  <a:tcPr marL="91425" marR="91425" marT="91425" marB="91425"/>
                </a:tc>
                <a:extLst>
                  <a:ext uri="{0D108BD9-81ED-4DB2-BD59-A6C34878D82A}">
                    <a16:rowId xmlns:a16="http://schemas.microsoft.com/office/drawing/2014/main" val="10004"/>
                  </a:ext>
                </a:extLst>
              </a:tr>
              <a:tr h="305300">
                <a:tc>
                  <a:txBody>
                    <a:bodyPr/>
                    <a:lstStyle/>
                    <a:p>
                      <a:pPr marL="0" lvl="0" indent="0" algn="l" rtl="0">
                        <a:spcBef>
                          <a:spcPts val="0"/>
                        </a:spcBef>
                        <a:spcAft>
                          <a:spcPts val="0"/>
                        </a:spcAft>
                        <a:buNone/>
                      </a:pPr>
                      <a:r>
                        <a:rPr lang="en" sz="1000"/>
                        <a:t>Final velocity</a:t>
                      </a:r>
                      <a:endParaRPr sz="1000"/>
                    </a:p>
                  </a:txBody>
                  <a:tcPr marL="91425" marR="91425" marT="91425" marB="91425"/>
                </a:tc>
                <a:tc>
                  <a:txBody>
                    <a:bodyPr/>
                    <a:lstStyle/>
                    <a:p>
                      <a:pPr marL="0" lvl="0" indent="0" algn="l" rtl="0">
                        <a:spcBef>
                          <a:spcPts val="0"/>
                        </a:spcBef>
                        <a:spcAft>
                          <a:spcPts val="0"/>
                        </a:spcAft>
                        <a:buNone/>
                      </a:pPr>
                      <a:r>
                        <a:rPr lang="en" sz="1000"/>
                        <a:t>0 Km/h</a:t>
                      </a:r>
                      <a:endParaRPr sz="1000"/>
                    </a:p>
                  </a:txBody>
                  <a:tcPr marL="91425" marR="91425" marT="91425" marB="91425"/>
                </a:tc>
                <a:extLst>
                  <a:ext uri="{0D108BD9-81ED-4DB2-BD59-A6C34878D82A}">
                    <a16:rowId xmlns:a16="http://schemas.microsoft.com/office/drawing/2014/main" val="10005"/>
                  </a:ext>
                </a:extLst>
              </a:tr>
            </a:tbl>
          </a:graphicData>
        </a:graphic>
      </p:graphicFrame>
      <p:graphicFrame>
        <p:nvGraphicFramePr>
          <p:cNvPr id="238" name="Google Shape;238;p14"/>
          <p:cNvGraphicFramePr/>
          <p:nvPr/>
        </p:nvGraphicFramePr>
        <p:xfrm>
          <a:off x="2255563" y="2667160"/>
          <a:ext cx="2754925" cy="1493400"/>
        </p:xfrm>
        <a:graphic>
          <a:graphicData uri="http://schemas.openxmlformats.org/drawingml/2006/table">
            <a:tbl>
              <a:tblPr>
                <a:noFill/>
                <a:tableStyleId>{6EE61D07-8276-4406-BBD7-D4A391926D65}</a:tableStyleId>
              </a:tblPr>
              <a:tblGrid>
                <a:gridCol w="1377450">
                  <a:extLst>
                    <a:ext uri="{9D8B030D-6E8A-4147-A177-3AD203B41FA5}">
                      <a16:colId xmlns:a16="http://schemas.microsoft.com/office/drawing/2014/main" val="20000"/>
                    </a:ext>
                  </a:extLst>
                </a:gridCol>
                <a:gridCol w="1377475">
                  <a:extLst>
                    <a:ext uri="{9D8B030D-6E8A-4147-A177-3AD203B41FA5}">
                      <a16:colId xmlns:a16="http://schemas.microsoft.com/office/drawing/2014/main" val="20001"/>
                    </a:ext>
                  </a:extLst>
                </a:gridCol>
              </a:tblGrid>
              <a:tr h="322750">
                <a:tc>
                  <a:txBody>
                    <a:bodyPr/>
                    <a:lstStyle/>
                    <a:p>
                      <a:pPr marL="0" lvl="0" indent="0" algn="l" rtl="0">
                        <a:spcBef>
                          <a:spcPts val="0"/>
                        </a:spcBef>
                        <a:spcAft>
                          <a:spcPts val="0"/>
                        </a:spcAft>
                        <a:buNone/>
                      </a:pPr>
                      <a:r>
                        <a:rPr lang="en" sz="1000"/>
                        <a:t>Vehicle Type</a:t>
                      </a:r>
                      <a:endParaRPr sz="1000"/>
                    </a:p>
                  </a:txBody>
                  <a:tcPr marL="91425" marR="91425" marT="91425" marB="91425"/>
                </a:tc>
                <a:tc>
                  <a:txBody>
                    <a:bodyPr/>
                    <a:lstStyle/>
                    <a:p>
                      <a:pPr marL="0" lvl="0" indent="0" algn="l" rtl="0">
                        <a:spcBef>
                          <a:spcPts val="0"/>
                        </a:spcBef>
                        <a:spcAft>
                          <a:spcPts val="0"/>
                        </a:spcAft>
                        <a:buNone/>
                      </a:pPr>
                      <a:r>
                        <a:rPr lang="en" sz="1000"/>
                        <a:t>Audi TT </a:t>
                      </a:r>
                      <a:br>
                        <a:rPr lang="en" sz="1000"/>
                      </a:br>
                      <a:r>
                        <a:rPr lang="en" sz="1000"/>
                        <a:t>(4WD, DCT)</a:t>
                      </a:r>
                      <a:endParaRPr sz="1000"/>
                    </a:p>
                  </a:txBody>
                  <a:tcPr marL="91425" marR="91425" marT="91425" marB="91425"/>
                </a:tc>
                <a:extLst>
                  <a:ext uri="{0D108BD9-81ED-4DB2-BD59-A6C34878D82A}">
                    <a16:rowId xmlns:a16="http://schemas.microsoft.com/office/drawing/2014/main" val="10000"/>
                  </a:ext>
                </a:extLst>
              </a:tr>
              <a:tr h="322750">
                <a:tc>
                  <a:txBody>
                    <a:bodyPr/>
                    <a:lstStyle/>
                    <a:p>
                      <a:pPr marL="0" lvl="0" indent="0" algn="l" rtl="0">
                        <a:spcBef>
                          <a:spcPts val="0"/>
                        </a:spcBef>
                        <a:spcAft>
                          <a:spcPts val="0"/>
                        </a:spcAft>
                        <a:buNone/>
                      </a:pPr>
                      <a:r>
                        <a:rPr lang="en" sz="1000"/>
                        <a:t>Vehicle Mass</a:t>
                      </a:r>
                      <a:endParaRPr sz="10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1.500 kg</a:t>
                      </a:r>
                      <a:endParaRPr sz="10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22750">
                <a:tc>
                  <a:txBody>
                    <a:bodyPr/>
                    <a:lstStyle/>
                    <a:p>
                      <a:pPr marL="0" lvl="0" indent="0" algn="l" rtl="0">
                        <a:spcBef>
                          <a:spcPts val="0"/>
                        </a:spcBef>
                        <a:spcAft>
                          <a:spcPts val="0"/>
                        </a:spcAft>
                        <a:buNone/>
                      </a:pPr>
                      <a:r>
                        <a:rPr lang="en" sz="1000"/>
                        <a:t>Tyre</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RT_225_50R17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22750">
                <a:tc>
                  <a:txBody>
                    <a:bodyPr/>
                    <a:lstStyle/>
                    <a:p>
                      <a:pPr marL="0" lvl="0" indent="0" algn="l" rtl="0">
                        <a:spcBef>
                          <a:spcPts val="0"/>
                        </a:spcBef>
                        <a:spcAft>
                          <a:spcPts val="0"/>
                        </a:spcAft>
                        <a:buNone/>
                      </a:pPr>
                      <a:r>
                        <a:rPr lang="en" sz="1000"/>
                        <a:t>Kinematic tyre radius</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1000"/>
                        <a:t>0.32 m</a:t>
                      </a: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3"/>
                  </a:ext>
                </a:extLst>
              </a:tr>
            </a:tbl>
          </a:graphicData>
        </a:graphic>
      </p:graphicFrame>
      <p:sp>
        <p:nvSpPr>
          <p:cNvPr id="239" name="Google Shape;239;p14"/>
          <p:cNvSpPr txBox="1"/>
          <p:nvPr/>
        </p:nvSpPr>
        <p:spPr>
          <a:xfrm>
            <a:off x="5743700" y="4080125"/>
            <a:ext cx="2822700" cy="58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Simulation System: i7 processor with 16GB RAM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5"/>
          <p:cNvSpPr txBox="1">
            <a:spLocks noGrp="1"/>
          </p:cNvSpPr>
          <p:nvPr>
            <p:ph type="title"/>
          </p:nvPr>
        </p:nvSpPr>
        <p:spPr>
          <a:xfrm>
            <a:off x="1763106" y="205979"/>
            <a:ext cx="7106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Experiments</a:t>
            </a:r>
            <a:endParaRPr/>
          </a:p>
        </p:txBody>
      </p:sp>
      <p:sp>
        <p:nvSpPr>
          <p:cNvPr id="245" name="Google Shape;245;p15"/>
          <p:cNvSpPr txBox="1">
            <a:spLocks noGrp="1"/>
          </p:cNvSpPr>
          <p:nvPr>
            <p:ph type="body" idx="1"/>
          </p:nvPr>
        </p:nvSpPr>
        <p:spPr>
          <a:xfrm>
            <a:off x="1802825" y="1063375"/>
            <a:ext cx="7106400" cy="3790800"/>
          </a:xfrm>
          <a:prstGeom prst="rect">
            <a:avLst/>
          </a:prstGeom>
        </p:spPr>
        <p:txBody>
          <a:bodyPr spcFirstLastPara="1" wrap="square" lIns="91425" tIns="45700" rIns="91425" bIns="45700" anchor="t" anchorCtr="0">
            <a:noAutofit/>
          </a:bodyPr>
          <a:lstStyle/>
          <a:p>
            <a:pPr marL="457200" lvl="0" indent="-330200" algn="l" rtl="0">
              <a:spcBef>
                <a:spcPts val="360"/>
              </a:spcBef>
              <a:spcAft>
                <a:spcPts val="0"/>
              </a:spcAft>
              <a:buSzPts val="1600"/>
              <a:buChar char="•"/>
            </a:pPr>
            <a:r>
              <a:rPr lang="en" sz="1600" b="1"/>
              <a:t>8 tests:</a:t>
            </a:r>
            <a:br>
              <a:rPr lang="en" sz="1600"/>
            </a:br>
            <a:br>
              <a:rPr lang="en" sz="1600"/>
            </a:br>
            <a:br>
              <a:rPr lang="en" sz="1600"/>
            </a:br>
            <a:br>
              <a:rPr lang="en" sz="1600"/>
            </a:br>
            <a:r>
              <a:rPr lang="en" sz="1600"/>
              <a:t>	w/o controller:</a:t>
            </a:r>
            <a:br>
              <a:rPr lang="en" sz="1600"/>
            </a:br>
            <a:br>
              <a:rPr lang="en" sz="1600"/>
            </a:br>
            <a:br>
              <a:rPr lang="en" sz="1600"/>
            </a:br>
            <a:r>
              <a:rPr lang="en" sz="1600"/>
              <a:t>	w/ LQR:</a:t>
            </a:r>
            <a:br>
              <a:rPr lang="en" sz="1600"/>
            </a:br>
            <a:br>
              <a:rPr lang="en" sz="1600"/>
            </a:br>
            <a:br>
              <a:rPr lang="en" sz="1600"/>
            </a:br>
            <a:r>
              <a:rPr lang="en" sz="1600"/>
              <a:t>	w/ PID:</a:t>
            </a:r>
            <a:br>
              <a:rPr lang="en" sz="1600"/>
            </a:br>
            <a:r>
              <a:rPr lang="en" sz="1600"/>
              <a:t>		</a:t>
            </a:r>
            <a:endParaRPr sz="1600"/>
          </a:p>
        </p:txBody>
      </p:sp>
      <p:grpSp>
        <p:nvGrpSpPr>
          <p:cNvPr id="246" name="Google Shape;246;p15"/>
          <p:cNvGrpSpPr/>
          <p:nvPr/>
        </p:nvGrpSpPr>
        <p:grpSpPr>
          <a:xfrm>
            <a:off x="4210175" y="1524088"/>
            <a:ext cx="3893812" cy="2650919"/>
            <a:chOff x="4220100" y="1129125"/>
            <a:chExt cx="3893812" cy="2650919"/>
          </a:xfrm>
        </p:grpSpPr>
        <p:grpSp>
          <p:nvGrpSpPr>
            <p:cNvPr id="247" name="Google Shape;247;p15"/>
            <p:cNvGrpSpPr/>
            <p:nvPr/>
          </p:nvGrpSpPr>
          <p:grpSpPr>
            <a:xfrm>
              <a:off x="4220112" y="1558784"/>
              <a:ext cx="3893800" cy="2221260"/>
              <a:chOff x="4220112" y="1558784"/>
              <a:chExt cx="3893800" cy="2221260"/>
            </a:xfrm>
          </p:grpSpPr>
          <p:grpSp>
            <p:nvGrpSpPr>
              <p:cNvPr id="248" name="Google Shape;248;p15"/>
              <p:cNvGrpSpPr/>
              <p:nvPr/>
            </p:nvGrpSpPr>
            <p:grpSpPr>
              <a:xfrm>
                <a:off x="4220112" y="1558784"/>
                <a:ext cx="3893800" cy="665360"/>
                <a:chOff x="3199000" y="1931550"/>
                <a:chExt cx="5371500" cy="640200"/>
              </a:xfrm>
            </p:grpSpPr>
            <p:grpSp>
              <p:nvGrpSpPr>
                <p:cNvPr id="249" name="Google Shape;249;p15"/>
                <p:cNvGrpSpPr/>
                <p:nvPr/>
              </p:nvGrpSpPr>
              <p:grpSpPr>
                <a:xfrm>
                  <a:off x="6833200" y="1931550"/>
                  <a:ext cx="1737300" cy="640200"/>
                  <a:chOff x="2404625" y="1924650"/>
                  <a:chExt cx="1737300" cy="640200"/>
                </a:xfrm>
              </p:grpSpPr>
              <p:sp>
                <p:nvSpPr>
                  <p:cNvPr id="250" name="Google Shape;250;p15"/>
                  <p:cNvSpPr/>
                  <p:nvPr/>
                </p:nvSpPr>
                <p:spPr>
                  <a:xfrm>
                    <a:off x="2404625" y="1924650"/>
                    <a:ext cx="1737300" cy="3201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51" name="Google Shape;251;p15"/>
                  <p:cNvSpPr/>
                  <p:nvPr/>
                </p:nvSpPr>
                <p:spPr>
                  <a:xfrm>
                    <a:off x="2404625" y="2244750"/>
                    <a:ext cx="1737300" cy="3201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252" name="Google Shape;252;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15"/>
                <p:cNvGrpSpPr/>
                <p:nvPr/>
              </p:nvGrpSpPr>
              <p:grpSpPr>
                <a:xfrm>
                  <a:off x="5016100" y="1931550"/>
                  <a:ext cx="1737300" cy="640200"/>
                  <a:chOff x="2404625" y="1924650"/>
                  <a:chExt cx="1737300" cy="640200"/>
                </a:xfrm>
              </p:grpSpPr>
              <p:sp>
                <p:nvSpPr>
                  <p:cNvPr id="254" name="Google Shape;254;p15"/>
                  <p:cNvSpPr/>
                  <p:nvPr/>
                </p:nvSpPr>
                <p:spPr>
                  <a:xfrm>
                    <a:off x="2404625" y="1924650"/>
                    <a:ext cx="1737300" cy="6402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255" name="Google Shape;255;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5"/>
                <p:cNvGrpSpPr/>
                <p:nvPr/>
              </p:nvGrpSpPr>
              <p:grpSpPr>
                <a:xfrm>
                  <a:off x="3199000" y="1931550"/>
                  <a:ext cx="1737300" cy="640200"/>
                  <a:chOff x="2404625" y="1924650"/>
                  <a:chExt cx="1737300" cy="640200"/>
                </a:xfrm>
              </p:grpSpPr>
              <p:sp>
                <p:nvSpPr>
                  <p:cNvPr id="257" name="Google Shape;257;p15"/>
                  <p:cNvSpPr/>
                  <p:nvPr/>
                </p:nvSpPr>
                <p:spPr>
                  <a:xfrm>
                    <a:off x="2404625" y="1924650"/>
                    <a:ext cx="1737300" cy="6402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58" name="Google Shape;258;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9" name="Google Shape;259;p15"/>
              <p:cNvGrpSpPr/>
              <p:nvPr/>
            </p:nvGrpSpPr>
            <p:grpSpPr>
              <a:xfrm>
                <a:off x="4220112" y="2336734"/>
                <a:ext cx="3893800" cy="665360"/>
                <a:chOff x="3199000" y="1931550"/>
                <a:chExt cx="5371500" cy="640200"/>
              </a:xfrm>
            </p:grpSpPr>
            <p:grpSp>
              <p:nvGrpSpPr>
                <p:cNvPr id="260" name="Google Shape;260;p15"/>
                <p:cNvGrpSpPr/>
                <p:nvPr/>
              </p:nvGrpSpPr>
              <p:grpSpPr>
                <a:xfrm>
                  <a:off x="6833200" y="1931550"/>
                  <a:ext cx="1737300" cy="640200"/>
                  <a:chOff x="2404625" y="1924650"/>
                  <a:chExt cx="1737300" cy="640200"/>
                </a:xfrm>
              </p:grpSpPr>
              <p:sp>
                <p:nvSpPr>
                  <p:cNvPr id="261" name="Google Shape;261;p15"/>
                  <p:cNvSpPr/>
                  <p:nvPr/>
                </p:nvSpPr>
                <p:spPr>
                  <a:xfrm>
                    <a:off x="2404625" y="1924650"/>
                    <a:ext cx="1737300" cy="3201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62" name="Google Shape;262;p15"/>
                  <p:cNvSpPr/>
                  <p:nvPr/>
                </p:nvSpPr>
                <p:spPr>
                  <a:xfrm>
                    <a:off x="2404625" y="2244750"/>
                    <a:ext cx="1737300" cy="3201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263" name="Google Shape;263;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15"/>
                <p:cNvGrpSpPr/>
                <p:nvPr/>
              </p:nvGrpSpPr>
              <p:grpSpPr>
                <a:xfrm>
                  <a:off x="5016100" y="1931550"/>
                  <a:ext cx="1737300" cy="640200"/>
                  <a:chOff x="2404625" y="1924650"/>
                  <a:chExt cx="1737300" cy="640200"/>
                </a:xfrm>
              </p:grpSpPr>
              <p:sp>
                <p:nvSpPr>
                  <p:cNvPr id="265" name="Google Shape;265;p15"/>
                  <p:cNvSpPr/>
                  <p:nvPr/>
                </p:nvSpPr>
                <p:spPr>
                  <a:xfrm>
                    <a:off x="2404625" y="1924650"/>
                    <a:ext cx="1737300" cy="6402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266" name="Google Shape;266;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15"/>
                <p:cNvGrpSpPr/>
                <p:nvPr/>
              </p:nvGrpSpPr>
              <p:grpSpPr>
                <a:xfrm>
                  <a:off x="3199000" y="1931550"/>
                  <a:ext cx="1737300" cy="640200"/>
                  <a:chOff x="2404625" y="1924650"/>
                  <a:chExt cx="1737300" cy="640200"/>
                </a:xfrm>
              </p:grpSpPr>
              <p:sp>
                <p:nvSpPr>
                  <p:cNvPr id="268" name="Google Shape;268;p15"/>
                  <p:cNvSpPr/>
                  <p:nvPr/>
                </p:nvSpPr>
                <p:spPr>
                  <a:xfrm>
                    <a:off x="2404625" y="1924650"/>
                    <a:ext cx="1737300" cy="6402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69" name="Google Shape;269;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 name="Google Shape;270;p15"/>
              <p:cNvGrpSpPr/>
              <p:nvPr/>
            </p:nvGrpSpPr>
            <p:grpSpPr>
              <a:xfrm>
                <a:off x="4220112" y="3114684"/>
                <a:ext cx="3893800" cy="665360"/>
                <a:chOff x="3199000" y="1931550"/>
                <a:chExt cx="5371500" cy="640200"/>
              </a:xfrm>
            </p:grpSpPr>
            <p:grpSp>
              <p:nvGrpSpPr>
                <p:cNvPr id="271" name="Google Shape;271;p15"/>
                <p:cNvGrpSpPr/>
                <p:nvPr/>
              </p:nvGrpSpPr>
              <p:grpSpPr>
                <a:xfrm>
                  <a:off x="6833200" y="1931550"/>
                  <a:ext cx="1737300" cy="640200"/>
                  <a:chOff x="2404625" y="1924650"/>
                  <a:chExt cx="1737300" cy="640200"/>
                </a:xfrm>
              </p:grpSpPr>
              <p:sp>
                <p:nvSpPr>
                  <p:cNvPr id="272" name="Google Shape;272;p15"/>
                  <p:cNvSpPr/>
                  <p:nvPr/>
                </p:nvSpPr>
                <p:spPr>
                  <a:xfrm>
                    <a:off x="2404625" y="1924650"/>
                    <a:ext cx="1737300" cy="3201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73" name="Google Shape;273;p15"/>
                  <p:cNvSpPr/>
                  <p:nvPr/>
                </p:nvSpPr>
                <p:spPr>
                  <a:xfrm>
                    <a:off x="2404625" y="2244750"/>
                    <a:ext cx="1737300" cy="320100"/>
                  </a:xfrm>
                  <a:prstGeom prst="rect">
                    <a:avLst/>
                  </a:prstGeom>
                  <a:solidFill>
                    <a:srgbClr val="7F6000"/>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0.5</a:t>
                    </a:r>
                    <a:endParaRPr>
                      <a:solidFill>
                        <a:srgbClr val="FFFFFF"/>
                      </a:solidFill>
                    </a:endParaRPr>
                  </a:p>
                </p:txBody>
              </p:sp>
              <p:sp>
                <p:nvSpPr>
                  <p:cNvPr id="274" name="Google Shape;274;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5"/>
                <p:cNvGrpSpPr/>
                <p:nvPr/>
              </p:nvGrpSpPr>
              <p:grpSpPr>
                <a:xfrm>
                  <a:off x="3199000" y="1931550"/>
                  <a:ext cx="1737300" cy="640200"/>
                  <a:chOff x="2404625" y="1924650"/>
                  <a:chExt cx="1737300" cy="640200"/>
                </a:xfrm>
              </p:grpSpPr>
              <p:sp>
                <p:nvSpPr>
                  <p:cNvPr id="276" name="Google Shape;276;p15"/>
                  <p:cNvSpPr/>
                  <p:nvPr/>
                </p:nvSpPr>
                <p:spPr>
                  <a:xfrm>
                    <a:off x="2404625" y="1924650"/>
                    <a:ext cx="1737300" cy="640200"/>
                  </a:xfrm>
                  <a:prstGeom prst="rect">
                    <a:avLst/>
                  </a:prstGeom>
                  <a:solidFill>
                    <a:srgbClr val="434343"/>
                  </a:solid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a:solidFill>
                          <a:srgbClr val="FFFFFF"/>
                        </a:solidFill>
                      </a:rPr>
                      <a:t>𝛍 = 1</a:t>
                    </a:r>
                    <a:endParaRPr>
                      <a:solidFill>
                        <a:srgbClr val="FFFFFF"/>
                      </a:solidFill>
                    </a:endParaRPr>
                  </a:p>
                </p:txBody>
              </p:sp>
              <p:sp>
                <p:nvSpPr>
                  <p:cNvPr id="277" name="Google Shape;277;p15"/>
                  <p:cNvSpPr/>
                  <p:nvPr/>
                </p:nvSpPr>
                <p:spPr>
                  <a:xfrm>
                    <a:off x="2404625" y="2131500"/>
                    <a:ext cx="334200" cy="226500"/>
                  </a:xfrm>
                  <a:prstGeom prst="chevron">
                    <a:avLst>
                      <a:gd name="adj" fmla="val 50000"/>
                    </a:avLst>
                  </a:prstGeom>
                  <a:solidFill>
                    <a:srgbClr val="FF00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8" name="Google Shape;278;p15"/>
            <p:cNvSpPr txBox="1"/>
            <p:nvPr/>
          </p:nvSpPr>
          <p:spPr>
            <a:xfrm>
              <a:off x="4220100" y="1129125"/>
              <a:ext cx="1260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High friction</a:t>
              </a:r>
              <a:endParaRPr/>
            </a:p>
          </p:txBody>
        </p:sp>
        <p:sp>
          <p:nvSpPr>
            <p:cNvPr id="279" name="Google Shape;279;p15"/>
            <p:cNvSpPr txBox="1"/>
            <p:nvPr/>
          </p:nvSpPr>
          <p:spPr>
            <a:xfrm>
              <a:off x="5536550" y="1129125"/>
              <a:ext cx="1260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Low friction</a:t>
              </a:r>
              <a:endParaRPr/>
            </a:p>
          </p:txBody>
        </p:sp>
        <p:sp>
          <p:nvSpPr>
            <p:cNvPr id="280" name="Google Shape;280;p15"/>
            <p:cNvSpPr txBox="1"/>
            <p:nvPr/>
          </p:nvSpPr>
          <p:spPr>
            <a:xfrm>
              <a:off x="6853000" y="1129125"/>
              <a:ext cx="1260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Mu Split</a:t>
              </a:r>
              <a:endParaRPr/>
            </a:p>
          </p:txBody>
        </p:sp>
      </p:grpSp>
      <p:sp>
        <p:nvSpPr>
          <p:cNvPr id="281" name="Google Shape;281;p15"/>
          <p:cNvSpPr txBox="1"/>
          <p:nvPr/>
        </p:nvSpPr>
        <p:spPr>
          <a:xfrm>
            <a:off x="5492125" y="1146700"/>
            <a:ext cx="13299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Road type</a:t>
            </a:r>
            <a:endParaRPr b="1"/>
          </a:p>
        </p:txBody>
      </p:sp>
    </p:spTree>
  </p:cSld>
  <p:clrMapOvr>
    <a:masterClrMapping/>
  </p:clrMapOvr>
</p:sld>
</file>

<file path=ppt/theme/theme1.xml><?xml version="1.0" encoding="utf-8"?>
<a:theme xmlns:a="http://schemas.openxmlformats.org/drawingml/2006/main" name="Office Theme">
  <a:themeElements>
    <a:clrScheme name="TU Delft">
      <a:dk1>
        <a:srgbClr val="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1005</Words>
  <Application>Microsoft Office PowerPoint</Application>
  <PresentationFormat>On-screen Show (16:9)</PresentationFormat>
  <Paragraphs>132</Paragraphs>
  <Slides>21</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Arial</vt:lpstr>
      <vt:lpstr>Nunito</vt:lpstr>
      <vt:lpstr>Tahoma</vt:lpstr>
      <vt:lpstr>Office Theme</vt:lpstr>
      <vt:lpstr>Performance of ABS using LQR over PID Control on μ-split Roads</vt:lpstr>
      <vt:lpstr>Contents</vt:lpstr>
      <vt:lpstr>Motivation</vt:lpstr>
      <vt:lpstr>What’s an ABS?</vt:lpstr>
      <vt:lpstr>What’s LQR?</vt:lpstr>
      <vt:lpstr>PID Control</vt:lpstr>
      <vt:lpstr>Control Strategy LQR </vt:lpstr>
      <vt:lpstr>Initial Conditions</vt:lpstr>
      <vt:lpstr>Experiments</vt:lpstr>
      <vt:lpstr>Simulation and Results</vt:lpstr>
      <vt:lpstr>Simulation and Results</vt:lpstr>
      <vt:lpstr>Simulation and Results</vt:lpstr>
      <vt:lpstr>Simulation and Results</vt:lpstr>
      <vt:lpstr>Simulation and Results</vt:lpstr>
      <vt:lpstr>Simulation and Results</vt:lpstr>
      <vt:lpstr>PID, LQR Comparison</vt:lpstr>
      <vt:lpstr>Conclusions</vt:lpstr>
      <vt:lpstr>Future Work</vt:lpstr>
      <vt:lpstr>Thank you</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of ABS using LQR over PID Control on μ-split Roads</dc:title>
  <cp:lastModifiedBy>Nikhil H N</cp:lastModifiedBy>
  <cp:revision>2</cp:revision>
  <dcterms:modified xsi:type="dcterms:W3CDTF">2020-06-22T08:11:30Z</dcterms:modified>
</cp:coreProperties>
</file>